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20"/>
  </p:notesMasterIdLst>
  <p:handoutMasterIdLst>
    <p:handoutMasterId r:id="rId21"/>
  </p:handoutMasterIdLst>
  <p:sldIdLst>
    <p:sldId id="273" r:id="rId3"/>
    <p:sldId id="272" r:id="rId4"/>
    <p:sldId id="264" r:id="rId5"/>
    <p:sldId id="274" r:id="rId6"/>
    <p:sldId id="278" r:id="rId7"/>
    <p:sldId id="290" r:id="rId8"/>
    <p:sldId id="277" r:id="rId9"/>
    <p:sldId id="275" r:id="rId10"/>
    <p:sldId id="279" r:id="rId11"/>
    <p:sldId id="280" r:id="rId12"/>
    <p:sldId id="281" r:id="rId13"/>
    <p:sldId id="286" r:id="rId14"/>
    <p:sldId id="282" r:id="rId15"/>
    <p:sldId id="283" r:id="rId16"/>
    <p:sldId id="284" r:id="rId17"/>
    <p:sldId id="285" r:id="rId18"/>
    <p:sldId id="270" r:id="rId19"/>
  </p:sldIdLst>
  <p:sldSz cx="9144000" cy="6858000" type="screen4x3"/>
  <p:notesSz cx="6858000" cy="9144000"/>
  <p:embeddedFontLst>
    <p:embeddedFont>
      <p:font typeface="Calibri" panose="020F0502020204030204" pitchFamily="34" charset="0"/>
      <p:regular r:id="rId22"/>
      <p:bold r:id="rId23"/>
      <p:italic r:id="rId24"/>
      <p:boldItalic r:id="rId25"/>
    </p:embeddedFont>
    <p:embeddedFont>
      <p:font typeface="Roboto" panose="02000000000000000000" pitchFamily="2" charset="0"/>
      <p:regular r:id="rId26"/>
      <p:bold r:id="rId27"/>
      <p:italic r:id="rId28"/>
      <p:boldItalic r:id="rId29"/>
    </p:embeddedFont>
    <p:embeddedFont>
      <p:font typeface="Twinkl" panose="02000000000000000000" pitchFamily="2" charset="0"/>
      <p:regular r:id="rId30"/>
      <p:bold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2321"/>
    <a:srgbClr val="007AC2"/>
    <a:srgbClr val="CC4794"/>
    <a:srgbClr val="8C368C"/>
    <a:srgbClr val="6C9E72"/>
    <a:srgbClr val="009386"/>
    <a:srgbClr val="FFFFFF"/>
    <a:srgbClr val="E94E13"/>
    <a:srgbClr val="643C90"/>
    <a:srgbClr val="D0B7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607" autoAdjust="0"/>
    <p:restoredTop sz="94660"/>
  </p:normalViewPr>
  <p:slideViewPr>
    <p:cSldViewPr snapToGrid="0" showGuides="1">
      <p:cViewPr varScale="1">
        <p:scale>
          <a:sx n="82" d="100"/>
          <a:sy n="82" d="100"/>
        </p:scale>
        <p:origin x="442" y="77"/>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handoutMaster" Target="handoutMasters/handoutMaster1.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18/04/2023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18/04/2023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twinkl.com/resources/browse-by-skill-esl-efl-resources/speaking-pre-intermediate-b1-browse-by-level-esl-efl-resources/functional-language-and-role-play-speaking-pre-intermediate-b1-browse-by-level-esl-efl-resources"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twinkl.co.uk/resources/browse-by-topic-esl-efl-resources/holidays-and-special-days-pre-intermediate-b1-browse-by-level-esl-efl-resources/easter-holidays-and-special-days-pre-intermediate-b1-browse-by-level-esl-efl-resources"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hyperlink" Target="https://www.twinkl.com/resources/browse-by-skill-esl-efl-resources/speaking-pre-intermediate-b1-browse-by-level-esl-efl-resources/functional-language-and-role-play-speaking-pre-intermediate-b1-browse-by-level-esl-efl-resources"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2" Type="http://schemas.openxmlformats.org/officeDocument/2006/relationships/hyperlink" Target="mailto:twinklcares@twinkl.co.uk" TargetMode="External"/><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claimer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rgbClr val="003F16"/>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42" name="Rectangle 41">
            <a:extLst>
              <a:ext uri="{FF2B5EF4-FFF2-40B4-BE49-F238E27FC236}">
                <a16:creationId xmlns:a16="http://schemas.microsoft.com/office/drawing/2014/main" id="{0DF60415-D303-4DFE-A6B8-E0AB42EF4DDC}"/>
              </a:ext>
            </a:extLst>
          </p:cNvPr>
          <p:cNvSpPr/>
          <p:nvPr/>
        </p:nvSpPr>
        <p:spPr>
          <a:xfrm>
            <a:off x="743835" y="1681195"/>
            <a:ext cx="1730917" cy="273960"/>
          </a:xfrm>
          <a:prstGeom prst="rect">
            <a:avLst/>
          </a:prstGeom>
          <a:solidFill>
            <a:srgbClr val="01407D"/>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ESL acronym</a:t>
            </a:r>
            <a:endParaRPr lang="en-GB" sz="1400" b="1" dirty="0">
              <a:latin typeface="Roboto" panose="02000000000000000000" pitchFamily="2" charset="0"/>
              <a:ea typeface="Roboto" panose="02000000000000000000" pitchFamily="2" charset="0"/>
            </a:endParaRPr>
          </a:p>
        </p:txBody>
      </p:sp>
      <p:sp>
        <p:nvSpPr>
          <p:cNvPr id="43" name="Rectangle 42">
            <a:extLst>
              <a:ext uri="{FF2B5EF4-FFF2-40B4-BE49-F238E27FC236}">
                <a16:creationId xmlns:a16="http://schemas.microsoft.com/office/drawing/2014/main" id="{6A96975B-C3DC-451D-8423-D15D5BCDB436}"/>
              </a:ext>
            </a:extLst>
          </p:cNvPr>
          <p:cNvSpPr/>
          <p:nvPr/>
        </p:nvSpPr>
        <p:spPr>
          <a:xfrm>
            <a:off x="755648" y="1955155"/>
            <a:ext cx="7632700" cy="2128990"/>
          </a:xfrm>
          <a:prstGeom prst="rect">
            <a:avLst/>
          </a:prstGeom>
          <a:noFill/>
          <a:ln w="19050">
            <a:solidFill>
              <a:srgbClr val="01407D"/>
            </a:solidFill>
          </a:ln>
        </p:spPr>
        <p:txBody>
          <a:bodyPr wrap="square" lIns="216000" tIns="216000" rIns="216000" bIns="216000">
            <a:sp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Roboto" panose="02000000000000000000" pitchFamily="2" charset="0"/>
                <a:ea typeface="Roboto" panose="02000000000000000000" pitchFamily="2" charset="0"/>
              </a:rPr>
              <a:t>This resource has been made for the purpose of teaching English language learners. We </a:t>
            </a:r>
          </a:p>
          <a:p>
            <a:pPr marL="0" lvl="0" indent="0" algn="l" rtl="0">
              <a:spcBef>
                <a:spcPts val="0"/>
              </a:spcBef>
              <a:spcAft>
                <a:spcPts val="0"/>
              </a:spcAft>
              <a:buClr>
                <a:schemeClr val="dk1"/>
              </a:buClr>
              <a:buSzPts val="1100"/>
              <a:buFont typeface="Arial"/>
              <a:buNone/>
            </a:pPr>
            <a:r>
              <a:rPr lang="en-US" sz="1200" dirty="0">
                <a:solidFill>
                  <a:schemeClr val="dk1"/>
                </a:solidFill>
                <a:latin typeface="Roboto" panose="02000000000000000000" pitchFamily="2" charset="0"/>
                <a:ea typeface="Roboto" panose="02000000000000000000" pitchFamily="2" charset="0"/>
              </a:rPr>
              <a:t>know that students can be learning English in many different places, in many different ways and at age, so we try to keep these resources as general as possible. </a:t>
            </a:r>
          </a:p>
          <a:p>
            <a:pPr marL="0" lvl="0" indent="0" algn="l" rtl="0">
              <a:spcBef>
                <a:spcPts val="0"/>
              </a:spcBef>
              <a:spcAft>
                <a:spcPts val="0"/>
              </a:spcAft>
              <a:buClr>
                <a:schemeClr val="dk1"/>
              </a:buClr>
              <a:buSzPts val="1100"/>
              <a:buFont typeface="Arial"/>
              <a:buNone/>
            </a:pPr>
            <a:endParaRPr lang="en-US" sz="1200" dirty="0">
              <a:solidFill>
                <a:schemeClr val="dk1"/>
              </a:solidFill>
              <a:latin typeface="Roboto" panose="02000000000000000000" pitchFamily="2" charset="0"/>
              <a:ea typeface="Roboto" panose="02000000000000000000" pitchFamily="2" charset="0"/>
            </a:endParaRPr>
          </a:p>
          <a:p>
            <a:pPr marL="0" lvl="0" indent="0" algn="l" rtl="0">
              <a:spcBef>
                <a:spcPts val="0"/>
              </a:spcBef>
              <a:spcAft>
                <a:spcPts val="0"/>
              </a:spcAft>
              <a:buNone/>
            </a:pPr>
            <a:r>
              <a:rPr lang="en-US" sz="1200" dirty="0">
                <a:solidFill>
                  <a:schemeClr val="dk1"/>
                </a:solidFill>
                <a:latin typeface="Roboto" panose="02000000000000000000" pitchFamily="2" charset="0"/>
                <a:ea typeface="Roboto" panose="02000000000000000000" pitchFamily="2" charset="0"/>
              </a:rPr>
              <a:t>There are many acronyms associated with English language teaching. These include (but are not limited to) ELT, TEFL, EFL, ELL, EAL and ESOL. While the term ESL may not fully represent the linguistic backgrounds of all students, it is the most widely recognised term for English language teaching globally.  Therefore, we use the term ‘ESL’ in the names of our resources to make them easy to find but they are suitable for any student learning to </a:t>
            </a:r>
            <a:r>
              <a:rPr lang="en-US" sz="1400" dirty="0">
                <a:solidFill>
                  <a:schemeClr val="dk1"/>
                </a:solidFill>
                <a:latin typeface="Roboto" panose="02000000000000000000" pitchFamily="2" charset="0"/>
                <a:ea typeface="Roboto" panose="02000000000000000000" pitchFamily="2" charset="0"/>
              </a:rPr>
              <a:t>speak </a:t>
            </a:r>
            <a:r>
              <a:rPr lang="en-US" sz="1200" dirty="0">
                <a:solidFill>
                  <a:schemeClr val="dk1"/>
                </a:solidFill>
                <a:latin typeface="Roboto" panose="02000000000000000000" pitchFamily="2" charset="0"/>
                <a:ea typeface="Roboto" panose="02000000000000000000" pitchFamily="2" charset="0"/>
              </a:rPr>
              <a:t>English. </a:t>
            </a:r>
            <a:endParaRPr lang="en-US" sz="1400" dirty="0">
              <a:solidFill>
                <a:schemeClr val="dk1"/>
              </a:solidFill>
              <a:latin typeface="Roboto" panose="02000000000000000000" pitchFamily="2" charset="0"/>
              <a:ea typeface="Roboto" panose="02000000000000000000" pitchFamily="2" charset="0"/>
            </a:endParaRPr>
          </a:p>
        </p:txBody>
      </p:sp>
      <p:sp>
        <p:nvSpPr>
          <p:cNvPr id="44" name="Rectangle 43">
            <a:extLst>
              <a:ext uri="{FF2B5EF4-FFF2-40B4-BE49-F238E27FC236}">
                <a16:creationId xmlns:a16="http://schemas.microsoft.com/office/drawing/2014/main" id="{C01BCBF7-EAB4-4398-AAB8-B60AC3555113}"/>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sp>
        <p:nvSpPr>
          <p:cNvPr id="45" name="TextBox 44">
            <a:extLst>
              <a:ext uri="{FF2B5EF4-FFF2-40B4-BE49-F238E27FC236}">
                <a16:creationId xmlns:a16="http://schemas.microsoft.com/office/drawing/2014/main" id="{3F3091BF-D025-46EF-A448-B4F13C76E242}"/>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01407D"/>
                </a:solidFill>
                <a:latin typeface="Roboto" panose="02000000000000000000" pitchFamily="2" charset="0"/>
                <a:ea typeface="Roboto" panose="02000000000000000000" pitchFamily="2" charset="0"/>
              </a:rPr>
              <a:t>Disclaimers</a:t>
            </a:r>
            <a:endParaRPr lang="en-GB" sz="2800" b="1" dirty="0">
              <a:solidFill>
                <a:srgbClr val="01407D"/>
              </a:solidFill>
            </a:endParaRPr>
          </a:p>
        </p:txBody>
      </p:sp>
      <p:sp>
        <p:nvSpPr>
          <p:cNvPr id="4" name="Rectangle 3">
            <a:extLst>
              <a:ext uri="{FF2B5EF4-FFF2-40B4-BE49-F238E27FC236}">
                <a16:creationId xmlns:a16="http://schemas.microsoft.com/office/drawing/2014/main" id="{13F81A9C-B728-7844-E334-15744460C923}"/>
              </a:ext>
            </a:extLst>
          </p:cNvPr>
          <p:cNvSpPr/>
          <p:nvPr/>
        </p:nvSpPr>
        <p:spPr>
          <a:xfrm>
            <a:off x="733079" y="4303044"/>
            <a:ext cx="1741673" cy="273960"/>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oAutofit/>
          </a:bodyPr>
          <a:lstStyle/>
          <a:p>
            <a:r>
              <a:rPr lang="en-GB" sz="1600" b="1" dirty="0">
                <a:latin typeface="Roboto" panose="02000000000000000000" pitchFamily="2" charset="0"/>
                <a:ea typeface="Roboto" panose="02000000000000000000" pitchFamily="2" charset="0"/>
              </a:rPr>
              <a:t>Animations</a:t>
            </a:r>
          </a:p>
        </p:txBody>
      </p:sp>
      <p:sp>
        <p:nvSpPr>
          <p:cNvPr id="6" name="Rectangle 5">
            <a:extLst>
              <a:ext uri="{FF2B5EF4-FFF2-40B4-BE49-F238E27FC236}">
                <a16:creationId xmlns:a16="http://schemas.microsoft.com/office/drawing/2014/main" id="{C55CC897-ACE3-A2EC-5B49-53815F7F2143}"/>
              </a:ext>
            </a:extLst>
          </p:cNvPr>
          <p:cNvSpPr/>
          <p:nvPr/>
        </p:nvSpPr>
        <p:spPr>
          <a:xfrm>
            <a:off x="743837" y="4577004"/>
            <a:ext cx="7632700" cy="1174883"/>
          </a:xfrm>
          <a:prstGeom prst="rect">
            <a:avLst/>
          </a:prstGeom>
          <a:solidFill>
            <a:schemeClr val="bg1"/>
          </a:solidFill>
          <a:ln w="19050">
            <a:solidFill>
              <a:srgbClr val="01407D"/>
            </a:solidFill>
          </a:ln>
        </p:spPr>
        <p:txBody>
          <a:bodyPr wrap="square" lIns="216000" tIns="216000" rIns="216000" bIns="216000">
            <a:spAutoFit/>
          </a:bodyPr>
          <a:lstStyle/>
          <a:p>
            <a:pPr>
              <a:spcAft>
                <a:spcPts val="600"/>
              </a:spcAft>
            </a:pPr>
            <a:r>
              <a:rPr lang="en-GB" sz="1200" b="0" i="0" dirty="0">
                <a:solidFill>
                  <a:srgbClr val="202124"/>
                </a:solidFill>
                <a:effectLst/>
                <a:latin typeface="Roboto" panose="02000000000000000000" pitchFamily="2" charset="0"/>
                <a:ea typeface="Roboto" panose="02000000000000000000" pitchFamily="2" charset="0"/>
              </a:rPr>
              <a:t>This resource has been designed with animations on each slide to make it as fun and engaging as possible. To view the content in the correct formatting, please view the slideshow in ‘</a:t>
            </a:r>
            <a:r>
              <a:rPr lang="en-GB" sz="1200" b="1" i="0" dirty="0">
                <a:solidFill>
                  <a:srgbClr val="202124"/>
                </a:solidFill>
                <a:effectLst/>
                <a:latin typeface="Roboto" panose="02000000000000000000" pitchFamily="2" charset="0"/>
                <a:ea typeface="Roboto" panose="02000000000000000000" pitchFamily="2" charset="0"/>
              </a:rPr>
              <a:t>presentation mode</a:t>
            </a:r>
            <a:r>
              <a:rPr lang="en-GB" sz="1200" b="0" i="0" dirty="0">
                <a:solidFill>
                  <a:srgbClr val="202124"/>
                </a:solidFill>
                <a:effectLst/>
                <a:latin typeface="Roboto" panose="02000000000000000000" pitchFamily="2" charset="0"/>
                <a:ea typeface="Roboto" panose="02000000000000000000" pitchFamily="2" charset="0"/>
              </a:rPr>
              <a:t>’. If you view the slides without selecting ‘presentation mode’, you may find that some of the text and images overlap each other or are difficult to read.</a:t>
            </a:r>
            <a:endParaRPr lang="en-GB" sz="12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77060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117751" y="611134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38151"/>
            <a:ext cx="8220075" cy="994306"/>
          </a:xfrm>
          <a:prstGeom prst="roundRect">
            <a:avLst>
              <a:gd name="adj" fmla="val 9641"/>
            </a:avLst>
          </a:prstGeom>
        </p:spPr>
        <p:txBody>
          <a:bodyPr>
            <a:noAutofit/>
          </a:bodyPr>
          <a:lstStyle>
            <a:lvl1pPr>
              <a:defRPr sz="3600">
                <a:latin typeface="Roboto" panose="02000000000000000000" pitchFamily="2" charset="0"/>
                <a:ea typeface="Roboto" panose="02000000000000000000"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135004" y="6119975"/>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Click r:id="rId4"/>
            <a:extLst>
              <a:ext uri="{FF2B5EF4-FFF2-40B4-BE49-F238E27FC236}">
                <a16:creationId xmlns:a16="http://schemas.microsoft.com/office/drawing/2014/main" id="{1086764E-E2B4-C19D-B240-F0AD8A636DD7}"/>
              </a:ext>
            </a:extLst>
          </p:cNvPr>
          <p:cNvSpPr/>
          <p:nvPr userDrawn="1"/>
        </p:nvSpPr>
        <p:spPr>
          <a:xfrm>
            <a:off x="135004" y="6119975"/>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udio/Video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7" name="Rectangle 6">
            <a:extLst>
              <a:ext uri="{FF2B5EF4-FFF2-40B4-BE49-F238E27FC236}">
                <a16:creationId xmlns:a16="http://schemas.microsoft.com/office/drawing/2014/main" id="{FFC63B62-F6F8-4A70-935A-0CBCE04C051B}"/>
              </a:ext>
            </a:extLst>
          </p:cNvPr>
          <p:cNvSpPr/>
          <p:nvPr userDrawn="1"/>
        </p:nvSpPr>
        <p:spPr>
          <a:xfrm>
            <a:off x="755650"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sp>
        <p:nvSpPr>
          <p:cNvPr id="9" name="Rectangle 8">
            <a:extLst>
              <a:ext uri="{FF2B5EF4-FFF2-40B4-BE49-F238E27FC236}">
                <a16:creationId xmlns:a16="http://schemas.microsoft.com/office/drawing/2014/main" id="{F19AD57E-3485-41E5-86B7-DD796C8FF6EE}"/>
              </a:ext>
            </a:extLst>
          </p:cNvPr>
          <p:cNvSpPr/>
          <p:nvPr userDrawn="1"/>
        </p:nvSpPr>
        <p:spPr>
          <a:xfrm>
            <a:off x="3380669"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sp>
        <p:nvSpPr>
          <p:cNvPr id="10" name="Rectangle 9">
            <a:extLst>
              <a:ext uri="{FF2B5EF4-FFF2-40B4-BE49-F238E27FC236}">
                <a16:creationId xmlns:a16="http://schemas.microsoft.com/office/drawing/2014/main" id="{2A702136-D7DD-49CD-A4E0-42B0D1BAFEFE}"/>
              </a:ext>
            </a:extLst>
          </p:cNvPr>
          <p:cNvSpPr/>
          <p:nvPr userDrawn="1"/>
        </p:nvSpPr>
        <p:spPr>
          <a:xfrm>
            <a:off x="6005688"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pic>
        <p:nvPicPr>
          <p:cNvPr id="12" name="Picture 1">
            <a:extLst>
              <a:ext uri="{FF2B5EF4-FFF2-40B4-BE49-F238E27FC236}">
                <a16:creationId xmlns:a16="http://schemas.microsoft.com/office/drawing/2014/main" id="{3124EECE-F7EF-4595-9620-68FD0E5E79F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88144" y="2435955"/>
            <a:ext cx="1717675" cy="1150938"/>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06CC5B3-3D32-4C6C-8E1F-3758561C1FA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88144" y="3771617"/>
            <a:ext cx="1717675" cy="185737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5" name="Rectangle 14">
            <a:extLst>
              <a:ext uri="{FF2B5EF4-FFF2-40B4-BE49-F238E27FC236}">
                <a16:creationId xmlns:a16="http://schemas.microsoft.com/office/drawing/2014/main" id="{BF1001AF-39AD-4F6C-8CC7-DE3F05F47402}"/>
              </a:ext>
            </a:extLst>
          </p:cNvPr>
          <p:cNvSpPr/>
          <p:nvPr userDrawn="1"/>
        </p:nvSpPr>
        <p:spPr>
          <a:xfrm>
            <a:off x="450762" y="5938338"/>
            <a:ext cx="8226000" cy="295275"/>
          </a:xfrm>
          <a:prstGeom prst="rect">
            <a:avLst/>
          </a:prstGeom>
          <a:solidFill>
            <a:srgbClr val="E34192"/>
          </a:solidFill>
          <a:ln>
            <a:solidFill>
              <a:srgbClr val="E3419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100" b="1" dirty="0">
                <a:solidFill>
                  <a:schemeClr val="bg1"/>
                </a:solidFill>
                <a:latin typeface="Roboto" panose="02000000000000000000" pitchFamily="2" charset="0"/>
                <a:ea typeface="Roboto" panose="02000000000000000000" pitchFamily="2" charset="0"/>
                <a:cs typeface="Arial" panose="020B0604020202020204" pitchFamily="34" charset="0"/>
              </a:rPr>
              <a:t>Please note the embedded audio may not be compatible with earlier versions of PowerPoint. </a:t>
            </a:r>
          </a:p>
        </p:txBody>
      </p:sp>
      <p:grpSp>
        <p:nvGrpSpPr>
          <p:cNvPr id="16" name="Group 15">
            <a:extLst>
              <a:ext uri="{FF2B5EF4-FFF2-40B4-BE49-F238E27FC236}">
                <a16:creationId xmlns:a16="http://schemas.microsoft.com/office/drawing/2014/main" id="{F4C02CD7-54FA-442D-8552-484866B452A3}"/>
              </a:ext>
            </a:extLst>
          </p:cNvPr>
          <p:cNvGrpSpPr/>
          <p:nvPr userDrawn="1"/>
        </p:nvGrpSpPr>
        <p:grpSpPr>
          <a:xfrm>
            <a:off x="653175" y="1186618"/>
            <a:ext cx="2485137" cy="4640495"/>
            <a:chOff x="653175" y="1293580"/>
            <a:chExt cx="2485137" cy="4640495"/>
          </a:xfrm>
        </p:grpSpPr>
        <p:sp>
          <p:nvSpPr>
            <p:cNvPr id="17" name="Rectangle 16">
              <a:extLst>
                <a:ext uri="{FF2B5EF4-FFF2-40B4-BE49-F238E27FC236}">
                  <a16:creationId xmlns:a16="http://schemas.microsoft.com/office/drawing/2014/main" id="{70129BA9-07CA-4E45-BE89-A3B3D8B06794}"/>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Open the downloaded folder and copy all the files.</a:t>
              </a:r>
            </a:p>
          </p:txBody>
        </p:sp>
        <p:sp>
          <p:nvSpPr>
            <p:cNvPr id="18" name="Oval 17">
              <a:extLst>
                <a:ext uri="{FF2B5EF4-FFF2-40B4-BE49-F238E27FC236}">
                  <a16:creationId xmlns:a16="http://schemas.microsoft.com/office/drawing/2014/main" id="{06AD645D-EF4C-43B9-BC02-E73591ACFEA8}"/>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1</a:t>
              </a:r>
            </a:p>
          </p:txBody>
        </p:sp>
      </p:grpSp>
      <p:grpSp>
        <p:nvGrpSpPr>
          <p:cNvPr id="19" name="Group 18">
            <a:extLst>
              <a:ext uri="{FF2B5EF4-FFF2-40B4-BE49-F238E27FC236}">
                <a16:creationId xmlns:a16="http://schemas.microsoft.com/office/drawing/2014/main" id="{08DFAC45-3E54-4D6A-98C4-CF211C83922E}"/>
              </a:ext>
            </a:extLst>
          </p:cNvPr>
          <p:cNvGrpSpPr/>
          <p:nvPr userDrawn="1"/>
        </p:nvGrpSpPr>
        <p:grpSpPr>
          <a:xfrm>
            <a:off x="3278194" y="1186618"/>
            <a:ext cx="2485137" cy="4640495"/>
            <a:chOff x="653175" y="1293580"/>
            <a:chExt cx="2485137" cy="4640495"/>
          </a:xfrm>
        </p:grpSpPr>
        <p:sp>
          <p:nvSpPr>
            <p:cNvPr id="20" name="Rectangle 19">
              <a:extLst>
                <a:ext uri="{FF2B5EF4-FFF2-40B4-BE49-F238E27FC236}">
                  <a16:creationId xmlns:a16="http://schemas.microsoft.com/office/drawing/2014/main" id="{F0CD5D4D-4B63-46DB-9525-B34F30B13615}"/>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Paste the copied files into a new folder.</a:t>
              </a:r>
            </a:p>
          </p:txBody>
        </p:sp>
        <p:sp>
          <p:nvSpPr>
            <p:cNvPr id="21" name="Oval 20">
              <a:extLst>
                <a:ext uri="{FF2B5EF4-FFF2-40B4-BE49-F238E27FC236}">
                  <a16:creationId xmlns:a16="http://schemas.microsoft.com/office/drawing/2014/main" id="{E921D1FD-6ED8-4721-9B13-952826BF7583}"/>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2</a:t>
              </a:r>
            </a:p>
          </p:txBody>
        </p:sp>
      </p:grpSp>
      <p:grpSp>
        <p:nvGrpSpPr>
          <p:cNvPr id="22" name="Group 21">
            <a:extLst>
              <a:ext uri="{FF2B5EF4-FFF2-40B4-BE49-F238E27FC236}">
                <a16:creationId xmlns:a16="http://schemas.microsoft.com/office/drawing/2014/main" id="{2E64373C-29B9-44AD-BBFF-1C2B6CB8B856}"/>
              </a:ext>
            </a:extLst>
          </p:cNvPr>
          <p:cNvGrpSpPr/>
          <p:nvPr userDrawn="1"/>
        </p:nvGrpSpPr>
        <p:grpSpPr>
          <a:xfrm>
            <a:off x="5903213" y="1186618"/>
            <a:ext cx="2485137" cy="4640495"/>
            <a:chOff x="653175" y="1293580"/>
            <a:chExt cx="2485137" cy="4640495"/>
          </a:xfrm>
        </p:grpSpPr>
        <p:sp>
          <p:nvSpPr>
            <p:cNvPr id="23" name="Rectangle 22">
              <a:extLst>
                <a:ext uri="{FF2B5EF4-FFF2-40B4-BE49-F238E27FC236}">
                  <a16:creationId xmlns:a16="http://schemas.microsoft.com/office/drawing/2014/main" id="{3F8F64B4-C8AD-4F3A-AC24-CC1D1D7B43F0}"/>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To use the PowerPoint, enable editing and put into slide show mode.</a:t>
              </a:r>
            </a:p>
          </p:txBody>
        </p:sp>
        <p:sp>
          <p:nvSpPr>
            <p:cNvPr id="24" name="Oval 23">
              <a:extLst>
                <a:ext uri="{FF2B5EF4-FFF2-40B4-BE49-F238E27FC236}">
                  <a16:creationId xmlns:a16="http://schemas.microsoft.com/office/drawing/2014/main" id="{306893F1-C2B6-43EB-825A-DA5B276C8908}"/>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3</a:t>
              </a:r>
            </a:p>
          </p:txBody>
        </p:sp>
      </p:grpSp>
      <p:pic>
        <p:nvPicPr>
          <p:cNvPr id="25" name="Picture 24">
            <a:extLst>
              <a:ext uri="{FF2B5EF4-FFF2-40B4-BE49-F238E27FC236}">
                <a16:creationId xmlns:a16="http://schemas.microsoft.com/office/drawing/2014/main" id="{F8E75E30-3E3D-4F9B-9EF6-9A9630C27CBB}"/>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3720306" y="2435955"/>
            <a:ext cx="1703388" cy="200342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E55EBE21-985E-4E8F-B68C-A7F9AB89D609}"/>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6114362" y="3710564"/>
            <a:ext cx="2165314" cy="1601754"/>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12AA4B95-3CCC-45E1-B7B1-343CCBC6F42A}"/>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6114344" y="2435955"/>
            <a:ext cx="2165350" cy="22542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EB959152-16E0-47A5-9814-E4CDFB5F1B4A}"/>
              </a:ext>
            </a:extLst>
          </p:cNvPr>
          <p:cNvGrpSpPr/>
          <p:nvPr userDrawn="1"/>
        </p:nvGrpSpPr>
        <p:grpSpPr>
          <a:xfrm>
            <a:off x="6114362" y="2862122"/>
            <a:ext cx="2165350" cy="690207"/>
            <a:chOff x="6137101" y="2837944"/>
            <a:chExt cx="2165350" cy="690207"/>
          </a:xfrm>
        </p:grpSpPr>
        <p:grpSp>
          <p:nvGrpSpPr>
            <p:cNvPr id="29" name="Group 28">
              <a:extLst>
                <a:ext uri="{FF2B5EF4-FFF2-40B4-BE49-F238E27FC236}">
                  <a16:creationId xmlns:a16="http://schemas.microsoft.com/office/drawing/2014/main" id="{2AA9C2EC-978E-419F-A507-D371B5CA5B55}"/>
                </a:ext>
              </a:extLst>
            </p:cNvPr>
            <p:cNvGrpSpPr>
              <a:grpSpLocks/>
            </p:cNvGrpSpPr>
            <p:nvPr/>
          </p:nvGrpSpPr>
          <p:grpSpPr bwMode="auto">
            <a:xfrm>
              <a:off x="6137101" y="2837944"/>
              <a:ext cx="2165350" cy="647700"/>
              <a:chOff x="6164808" y="2589878"/>
              <a:chExt cx="2165459" cy="647296"/>
            </a:xfrm>
          </p:grpSpPr>
          <p:pic>
            <p:nvPicPr>
              <p:cNvPr id="31" name="Picture 30">
                <a:extLst>
                  <a:ext uri="{FF2B5EF4-FFF2-40B4-BE49-F238E27FC236}">
                    <a16:creationId xmlns:a16="http://schemas.microsoft.com/office/drawing/2014/main" id="{B5145F20-A130-4EC9-B902-0B2D234C1C06}"/>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164808" y="2589878"/>
                <a:ext cx="2165459" cy="647296"/>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cxnSp>
            <p:nvCxnSpPr>
              <p:cNvPr id="32" name="Straight Arrow Connector 31">
                <a:extLst>
                  <a:ext uri="{FF2B5EF4-FFF2-40B4-BE49-F238E27FC236}">
                    <a16:creationId xmlns:a16="http://schemas.microsoft.com/office/drawing/2014/main" id="{7209CC96-78F3-4B82-BE38-23F76BEC0573}"/>
                  </a:ext>
                </a:extLst>
              </p:cNvPr>
              <p:cNvCxnSpPr/>
              <p:nvPr/>
            </p:nvCxnSpPr>
            <p:spPr>
              <a:xfrm flipH="1">
                <a:off x="7949742" y="2768837"/>
                <a:ext cx="79379" cy="287158"/>
              </a:xfrm>
              <a:prstGeom prst="straightConnector1">
                <a:avLst/>
              </a:prstGeom>
              <a:ln w="19050">
                <a:solidFill>
                  <a:srgbClr val="18A0DB"/>
                </a:solidFill>
                <a:tailEnd type="triangle"/>
              </a:ln>
            </p:spPr>
            <p:style>
              <a:lnRef idx="1">
                <a:schemeClr val="accent1"/>
              </a:lnRef>
              <a:fillRef idx="0">
                <a:schemeClr val="accent1"/>
              </a:fillRef>
              <a:effectRef idx="0">
                <a:schemeClr val="accent1"/>
              </a:effectRef>
              <a:fontRef idx="minor">
                <a:schemeClr val="tx1"/>
              </a:fontRef>
            </p:style>
          </p:cxnSp>
        </p:grpSp>
        <p:sp>
          <p:nvSpPr>
            <p:cNvPr id="30" name="Oval 29">
              <a:extLst>
                <a:ext uri="{FF2B5EF4-FFF2-40B4-BE49-F238E27FC236}">
                  <a16:creationId xmlns:a16="http://schemas.microsoft.com/office/drawing/2014/main" id="{289AD21C-A27E-4E30-8AB2-27CBD6E49F15}"/>
                </a:ext>
              </a:extLst>
            </p:cNvPr>
            <p:cNvSpPr/>
            <p:nvPr/>
          </p:nvSpPr>
          <p:spPr>
            <a:xfrm>
              <a:off x="7790917" y="3317748"/>
              <a:ext cx="210403" cy="210403"/>
            </a:xfrm>
            <a:prstGeom prst="ellipse">
              <a:avLst/>
            </a:prstGeom>
            <a:noFill/>
            <a:ln w="19050">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5" name="TextBox 44">
            <a:extLst>
              <a:ext uri="{FF2B5EF4-FFF2-40B4-BE49-F238E27FC236}">
                <a16:creationId xmlns:a16="http://schemas.microsoft.com/office/drawing/2014/main" id="{3642231C-A2F6-4367-90C6-0767E987F9A9}"/>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Guidance for Video/Audio in PowerPoints</a:t>
            </a:r>
            <a:endParaRPr lang="en-GB" sz="2800" b="1" dirty="0">
              <a:solidFill>
                <a:srgbClr val="E34192"/>
              </a:solidFill>
            </a:endParaRPr>
          </a:p>
        </p:txBody>
      </p:sp>
    </p:spTree>
    <p:extLst>
      <p:ext uri="{BB962C8B-B14F-4D97-AF65-F5344CB8AC3E}">
        <p14:creationId xmlns:p14="http://schemas.microsoft.com/office/powerpoint/2010/main" val="395936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dvance Copy">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43" name="Rectangle 42">
            <a:extLst>
              <a:ext uri="{FF2B5EF4-FFF2-40B4-BE49-F238E27FC236}">
                <a16:creationId xmlns:a16="http://schemas.microsoft.com/office/drawing/2014/main" id="{6A96975B-C3DC-451D-8423-D15D5BCDB436}"/>
              </a:ext>
            </a:extLst>
          </p:cNvPr>
          <p:cNvSpPr/>
          <p:nvPr/>
        </p:nvSpPr>
        <p:spPr>
          <a:xfrm>
            <a:off x="755649" y="1716190"/>
            <a:ext cx="7632700" cy="1236438"/>
          </a:xfrm>
          <a:prstGeom prst="rect">
            <a:avLst/>
          </a:prstGeom>
          <a:noFill/>
          <a:ln w="19050">
            <a:solidFill>
              <a:srgbClr val="18A0DB"/>
            </a:solidFill>
          </a:ln>
        </p:spPr>
        <p:txBody>
          <a:bodyPr wrap="square" lIns="216000" tIns="216000" rIns="216000" bIns="216000">
            <a:spAutoFit/>
          </a:bodyPr>
          <a:lstStyle/>
          <a:p>
            <a:pPr algn="ctr">
              <a:spcAft>
                <a:spcPts val="600"/>
              </a:spcAft>
            </a:pPr>
            <a:r>
              <a:rPr lang="en-GB" sz="1400" dirty="0">
                <a:latin typeface="Roboto" panose="02000000000000000000" pitchFamily="2" charset="0"/>
                <a:ea typeface="Roboto" panose="02000000000000000000" pitchFamily="2" charset="0"/>
              </a:rPr>
              <a:t>This is an </a:t>
            </a:r>
            <a:r>
              <a:rPr lang="en-GB" sz="1400" b="1" dirty="0">
                <a:latin typeface="Roboto" panose="02000000000000000000" pitchFamily="2" charset="0"/>
                <a:ea typeface="Roboto" panose="02000000000000000000" pitchFamily="2" charset="0"/>
              </a:rPr>
              <a:t>exclusive, advance copy!</a:t>
            </a:r>
          </a:p>
          <a:p>
            <a:pPr algn="ctr">
              <a:spcAft>
                <a:spcPts val="600"/>
              </a:spcAft>
            </a:pPr>
            <a:r>
              <a:rPr lang="en-GB" sz="1400" dirty="0">
                <a:latin typeface="Roboto" panose="02000000000000000000" pitchFamily="2" charset="0"/>
                <a:ea typeface="Roboto" panose="02000000000000000000" pitchFamily="2" charset="0"/>
              </a:rPr>
              <a:t>Let us know what you think by emailing </a:t>
            </a:r>
            <a:r>
              <a:rPr lang="en-GB" sz="1400" b="1" u="sng" dirty="0">
                <a:latin typeface="Roboto" panose="02000000000000000000" pitchFamily="2" charset="0"/>
                <a:ea typeface="Roboto" panose="02000000000000000000" pitchFamily="2" charset="0"/>
                <a:hlinkClick r:id="rId2"/>
              </a:rPr>
              <a:t>twinklcares@twinkl.co.uk</a:t>
            </a:r>
            <a:endParaRPr lang="en-GB" sz="1400" b="1" u="sng" dirty="0">
              <a:latin typeface="Roboto" panose="02000000000000000000" pitchFamily="2" charset="0"/>
              <a:ea typeface="Roboto" panose="02000000000000000000" pitchFamily="2" charset="0"/>
            </a:endParaRPr>
          </a:p>
          <a:p>
            <a:pPr algn="ctr">
              <a:spcAft>
                <a:spcPts val="600"/>
              </a:spcAft>
            </a:pPr>
            <a:r>
              <a:rPr lang="en-GB" sz="1400" dirty="0">
                <a:latin typeface="Roboto" panose="02000000000000000000" pitchFamily="2" charset="0"/>
                <a:ea typeface="Roboto" panose="02000000000000000000" pitchFamily="2" charset="0"/>
              </a:rPr>
              <a:t>with the reference ‘</a:t>
            </a:r>
            <a:r>
              <a:rPr lang="en-GB" sz="1400" b="1" dirty="0">
                <a:latin typeface="Roboto" panose="02000000000000000000" pitchFamily="2" charset="0"/>
                <a:ea typeface="Roboto" panose="02000000000000000000" pitchFamily="2" charset="0"/>
              </a:rPr>
              <a:t>CODE</a:t>
            </a:r>
            <a:r>
              <a:rPr lang="en-GB" sz="1400" dirty="0">
                <a:latin typeface="Roboto" panose="02000000000000000000" pitchFamily="2" charset="0"/>
                <a:ea typeface="Roboto" panose="02000000000000000000" pitchFamily="2" charset="0"/>
              </a:rPr>
              <a:t>’.</a:t>
            </a:r>
          </a:p>
        </p:txBody>
      </p:sp>
      <p:sp>
        <p:nvSpPr>
          <p:cNvPr id="44" name="Rectangle 43">
            <a:extLst>
              <a:ext uri="{FF2B5EF4-FFF2-40B4-BE49-F238E27FC236}">
                <a16:creationId xmlns:a16="http://schemas.microsoft.com/office/drawing/2014/main" id="{C01BCBF7-EAB4-4398-AAB8-B60AC3555113}"/>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sp>
        <p:nvSpPr>
          <p:cNvPr id="45" name="TextBox 44">
            <a:extLst>
              <a:ext uri="{FF2B5EF4-FFF2-40B4-BE49-F238E27FC236}">
                <a16:creationId xmlns:a16="http://schemas.microsoft.com/office/drawing/2014/main" id="{3F3091BF-D025-46EF-A448-B4F13C76E242}"/>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Advance Copy</a:t>
            </a:r>
            <a:endParaRPr lang="en-GB" sz="2800" b="1" dirty="0">
              <a:solidFill>
                <a:srgbClr val="E34192"/>
              </a:solidFill>
            </a:endParaRPr>
          </a:p>
        </p:txBody>
      </p:sp>
    </p:spTree>
    <p:extLst>
      <p:ext uri="{BB962C8B-B14F-4D97-AF65-F5344CB8AC3E}">
        <p14:creationId xmlns:p14="http://schemas.microsoft.com/office/powerpoint/2010/main" val="138645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xternal Websites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0" name="Rectangle 9">
            <a:extLst>
              <a:ext uri="{FF2B5EF4-FFF2-40B4-BE49-F238E27FC236}">
                <a16:creationId xmlns:a16="http://schemas.microsoft.com/office/drawing/2014/main" id="{7223ECE9-6F1A-4E72-ACE0-06F71C468FDA}"/>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11" name="Group 10">
            <a:extLst>
              <a:ext uri="{FF2B5EF4-FFF2-40B4-BE49-F238E27FC236}">
                <a16:creationId xmlns:a16="http://schemas.microsoft.com/office/drawing/2014/main" id="{5F05BBF0-ECD1-4FE4-937E-1F73A27AF916}"/>
              </a:ext>
            </a:extLst>
          </p:cNvPr>
          <p:cNvGrpSpPr/>
          <p:nvPr userDrawn="1"/>
        </p:nvGrpSpPr>
        <p:grpSpPr>
          <a:xfrm>
            <a:off x="743837" y="1681195"/>
            <a:ext cx="7644513" cy="2002840"/>
            <a:chOff x="743837" y="1344834"/>
            <a:chExt cx="7644513" cy="2002840"/>
          </a:xfrm>
        </p:grpSpPr>
        <p:sp>
          <p:nvSpPr>
            <p:cNvPr id="12" name="Rectangle 11">
              <a:extLst>
                <a:ext uri="{FF2B5EF4-FFF2-40B4-BE49-F238E27FC236}">
                  <a16:creationId xmlns:a16="http://schemas.microsoft.com/office/drawing/2014/main" id="{D52A1D21-ED2B-43AD-B353-E06410A36383}"/>
                </a:ext>
              </a:extLst>
            </p:cNvPr>
            <p:cNvSpPr/>
            <p:nvPr/>
          </p:nvSpPr>
          <p:spPr>
            <a:xfrm>
              <a:off x="743837" y="1344834"/>
              <a:ext cx="2703717"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Links to External Websites</a:t>
              </a:r>
            </a:p>
          </p:txBody>
        </p:sp>
        <p:sp>
          <p:nvSpPr>
            <p:cNvPr id="13" name="Rectangle 12">
              <a:extLst>
                <a:ext uri="{FF2B5EF4-FFF2-40B4-BE49-F238E27FC236}">
                  <a16:creationId xmlns:a16="http://schemas.microsoft.com/office/drawing/2014/main" id="{1FFC9EFA-95C1-4D1B-B736-D82D578BE355}"/>
                </a:ext>
              </a:extLst>
            </p:cNvPr>
            <p:cNvSpPr/>
            <p:nvPr/>
          </p:nvSpPr>
          <p:spPr>
            <a:xfrm>
              <a:off x="755650" y="1618794"/>
              <a:ext cx="7632700" cy="1728880"/>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This resource contains links to external websites. Please be aware that the inclusion of any link in this resource should not be taken as an endorsement of any kind by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of the linked website or any association with its operators. You should also be aware that we have no control over the availability of the linked pages. If the link is not working, please let us know by contacting </a:t>
              </a:r>
              <a:r>
                <a:rPr lang="en-GB" sz="1400" dirty="0" err="1">
                  <a:latin typeface="Roboto" panose="02000000000000000000" pitchFamily="2" charset="0"/>
                  <a:ea typeface="Roboto" panose="02000000000000000000" pitchFamily="2" charset="0"/>
                </a:rPr>
                <a:t>TwinklCares</a:t>
              </a:r>
              <a:r>
                <a:rPr lang="en-GB" sz="1400" dirty="0">
                  <a:latin typeface="Roboto" panose="02000000000000000000" pitchFamily="2" charset="0"/>
                  <a:ea typeface="Roboto" panose="02000000000000000000" pitchFamily="2" charset="0"/>
                </a:rPr>
                <a:t> and we will try to fix it although we can assume no responsibility if this is the case. We are not responsible for the content of external sites.</a:t>
              </a:r>
            </a:p>
          </p:txBody>
        </p:sp>
      </p:grpSp>
      <p:sp>
        <p:nvSpPr>
          <p:cNvPr id="16" name="TextBox 15">
            <a:extLst>
              <a:ext uri="{FF2B5EF4-FFF2-40B4-BE49-F238E27FC236}">
                <a16:creationId xmlns:a16="http://schemas.microsoft.com/office/drawing/2014/main" id="{3E809478-62E0-4C7A-83A2-03913DD4D89E}"/>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21165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ernal Video Websites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6" name="Rectangle 15">
            <a:extLst>
              <a:ext uri="{FF2B5EF4-FFF2-40B4-BE49-F238E27FC236}">
                <a16:creationId xmlns:a16="http://schemas.microsoft.com/office/drawing/2014/main" id="{E98D6414-A260-404A-9274-A35AB2A1EA5A}"/>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17" name="Group 16">
            <a:extLst>
              <a:ext uri="{FF2B5EF4-FFF2-40B4-BE49-F238E27FC236}">
                <a16:creationId xmlns:a16="http://schemas.microsoft.com/office/drawing/2014/main" id="{5688A155-CC1C-4CA5-824A-88B66BF4B7D8}"/>
              </a:ext>
            </a:extLst>
          </p:cNvPr>
          <p:cNvGrpSpPr/>
          <p:nvPr userDrawn="1"/>
        </p:nvGrpSpPr>
        <p:grpSpPr>
          <a:xfrm>
            <a:off x="733079" y="1681195"/>
            <a:ext cx="7643458" cy="2649171"/>
            <a:chOff x="744892" y="3707365"/>
            <a:chExt cx="7643458" cy="2649171"/>
          </a:xfrm>
        </p:grpSpPr>
        <p:sp>
          <p:nvSpPr>
            <p:cNvPr id="18" name="Rectangle 17">
              <a:extLst>
                <a:ext uri="{FF2B5EF4-FFF2-40B4-BE49-F238E27FC236}">
                  <a16:creationId xmlns:a16="http://schemas.microsoft.com/office/drawing/2014/main" id="{B519C287-0C36-43FA-A38F-45E9B4A11B4D}"/>
                </a:ext>
              </a:extLst>
            </p:cNvPr>
            <p:cNvSpPr/>
            <p:nvPr/>
          </p:nvSpPr>
          <p:spPr>
            <a:xfrm>
              <a:off x="744892" y="3707365"/>
              <a:ext cx="3214972"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Links to External Video Websites</a:t>
              </a:r>
            </a:p>
          </p:txBody>
        </p:sp>
        <p:sp>
          <p:nvSpPr>
            <p:cNvPr id="19" name="Rectangle 18">
              <a:extLst>
                <a:ext uri="{FF2B5EF4-FFF2-40B4-BE49-F238E27FC236}">
                  <a16:creationId xmlns:a16="http://schemas.microsoft.com/office/drawing/2014/main" id="{F9BBE2CC-1604-46EB-BCDA-9F6AB7410668}"/>
                </a:ext>
              </a:extLst>
            </p:cNvPr>
            <p:cNvSpPr/>
            <p:nvPr/>
          </p:nvSpPr>
          <p:spPr>
            <a:xfrm>
              <a:off x="755650" y="3981325"/>
              <a:ext cx="7632700" cy="2375211"/>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This resource contains links to external video websites. These websites often have </a:t>
              </a:r>
              <a:r>
                <a:rPr lang="en-GB" sz="1400" dirty="0" err="1">
                  <a:latin typeface="Roboto" panose="02000000000000000000" pitchFamily="2" charset="0"/>
                  <a:ea typeface="Roboto" panose="02000000000000000000" pitchFamily="2" charset="0"/>
                </a:rPr>
                <a:t>autoplay</a:t>
              </a:r>
              <a:r>
                <a:rPr lang="en-GB" sz="1400" dirty="0">
                  <a:latin typeface="Roboto" panose="02000000000000000000" pitchFamily="2" charset="0"/>
                  <a:ea typeface="Roboto" panose="02000000000000000000" pitchFamily="2" charset="0"/>
                </a:rPr>
                <a:t> features meaning that other videos will play after the video you are watching finishes. You should disable this feature before using the video in any classroom or similar setting.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assumes no responsibility for the contents of linked websites. The inclusion of any link in this resource should not be taken as an endorsement of any kind by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of the linked website or any association with its operators. We have no control over the availability of the linked pages. If the link is not working, please let us know by contacting </a:t>
              </a:r>
              <a:r>
                <a:rPr lang="en-GB" sz="1400" dirty="0" err="1">
                  <a:latin typeface="Roboto" panose="02000000000000000000" pitchFamily="2" charset="0"/>
                  <a:ea typeface="Roboto" panose="02000000000000000000" pitchFamily="2" charset="0"/>
                </a:rPr>
                <a:t>TwinklCares</a:t>
              </a:r>
              <a:r>
                <a:rPr lang="en-GB" sz="1400" dirty="0">
                  <a:latin typeface="Roboto" panose="02000000000000000000" pitchFamily="2" charset="0"/>
                  <a:ea typeface="Roboto" panose="02000000000000000000" pitchFamily="2" charset="0"/>
                </a:rPr>
                <a:t> and we will try to fix it, although we can assume no responsibility if this is </a:t>
              </a:r>
              <a:br>
                <a:rPr lang="en-GB" sz="1400" dirty="0">
                  <a:latin typeface="Roboto" panose="02000000000000000000" pitchFamily="2" charset="0"/>
                  <a:ea typeface="Roboto" panose="02000000000000000000" pitchFamily="2" charset="0"/>
                </a:rPr>
              </a:br>
              <a:r>
                <a:rPr lang="en-GB" sz="1400" dirty="0">
                  <a:latin typeface="Roboto" panose="02000000000000000000" pitchFamily="2" charset="0"/>
                  <a:ea typeface="Roboto" panose="02000000000000000000" pitchFamily="2" charset="0"/>
                </a:rPr>
                <a:t>the case.</a:t>
              </a:r>
            </a:p>
          </p:txBody>
        </p:sp>
      </p:grpSp>
      <p:sp>
        <p:nvSpPr>
          <p:cNvPr id="20" name="TextBox 19">
            <a:extLst>
              <a:ext uri="{FF2B5EF4-FFF2-40B4-BE49-F238E27FC236}">
                <a16:creationId xmlns:a16="http://schemas.microsoft.com/office/drawing/2014/main" id="{DFBBCB53-5B3E-420F-B980-49AC69553407}"/>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6715065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73" r:id="rId1"/>
    <p:sldLayoutId id="2147483661" r:id="rId2"/>
    <p:sldLayoutId id="2147483662" r:id="rId3"/>
    <p:sldLayoutId id="2147483666" r:id="rId4"/>
  </p:sldLayoutIdLst>
  <p:txStyles>
    <p:titleStyle>
      <a:lvl1pPr algn="l" defTabSz="914400" rtl="0" eaLnBrk="1" latinLnBrk="0" hangingPunct="1">
        <a:lnSpc>
          <a:spcPct val="90000"/>
        </a:lnSpc>
        <a:spcBef>
          <a:spcPct val="0"/>
        </a:spcBef>
        <a:buNone/>
        <a:defRPr sz="36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21A6F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2809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3391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3162DD79-9952-BD33-F394-76883C12C0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17056" y="1326202"/>
            <a:ext cx="1309923" cy="5055078"/>
          </a:xfrm>
          <a:prstGeom prst="rect">
            <a:avLst/>
          </a:prstGeom>
        </p:spPr>
      </p:pic>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Responsibilities and Purpose</a:t>
            </a:r>
            <a:endParaRPr lang="en-ZA" sz="3600" b="1" dirty="0">
              <a:solidFill>
                <a:schemeClr val="bg1"/>
              </a:solidFill>
              <a:latin typeface="Roboto" panose="02000000000000000000" pitchFamily="2" charset="0"/>
              <a:ea typeface="Roboto" panose="02000000000000000000" pitchFamily="2" charset="0"/>
            </a:endParaRPr>
          </a:p>
        </p:txBody>
      </p:sp>
      <p:sp>
        <p:nvSpPr>
          <p:cNvPr id="7" name="Rectangle 6">
            <a:extLst>
              <a:ext uri="{FF2B5EF4-FFF2-40B4-BE49-F238E27FC236}">
                <a16:creationId xmlns:a16="http://schemas.microsoft.com/office/drawing/2014/main" id="{7EDAA2BB-DC8B-9F3E-3AF9-4F62EF6642AF}"/>
              </a:ext>
            </a:extLst>
          </p:cNvPr>
          <p:cNvSpPr/>
          <p:nvPr/>
        </p:nvSpPr>
        <p:spPr>
          <a:xfrm>
            <a:off x="776377" y="1464582"/>
            <a:ext cx="1915065" cy="329711"/>
          </a:xfrm>
          <a:prstGeom prst="rect">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b="1" dirty="0">
                <a:solidFill>
                  <a:schemeClr val="bg1"/>
                </a:solidFill>
                <a:latin typeface="Roboto" panose="02000000000000000000" pitchFamily="2" charset="0"/>
                <a:ea typeface="Roboto" panose="02000000000000000000" pitchFamily="2" charset="0"/>
              </a:rPr>
              <a:t>Responsibilities</a:t>
            </a:r>
            <a:r>
              <a:rPr lang="en-GB" dirty="0">
                <a:solidFill>
                  <a:schemeClr val="bg1"/>
                </a:solidFill>
                <a:latin typeface="Roboto" panose="02000000000000000000" pitchFamily="2" charset="0"/>
                <a:ea typeface="Roboto" panose="02000000000000000000" pitchFamily="2" charset="0"/>
              </a:rPr>
              <a:t>:</a:t>
            </a:r>
            <a:endParaRPr lang="en-ZA" dirty="0"/>
          </a:p>
        </p:txBody>
      </p:sp>
      <p:sp>
        <p:nvSpPr>
          <p:cNvPr id="6" name="Google Shape;105;p21">
            <a:extLst>
              <a:ext uri="{FF2B5EF4-FFF2-40B4-BE49-F238E27FC236}">
                <a16:creationId xmlns:a16="http://schemas.microsoft.com/office/drawing/2014/main" id="{C3C7BC60-F6D6-A3EE-3054-91486E8447C9}"/>
              </a:ext>
            </a:extLst>
          </p:cNvPr>
          <p:cNvSpPr txBox="1"/>
          <p:nvPr/>
        </p:nvSpPr>
        <p:spPr>
          <a:xfrm>
            <a:off x="776376" y="1795921"/>
            <a:ext cx="6991551" cy="1744037"/>
          </a:xfrm>
          <a:prstGeom prst="rect">
            <a:avLst/>
          </a:prstGeom>
          <a:noFill/>
          <a:ln>
            <a:noFill/>
          </a:ln>
        </p:spPr>
        <p:txBody>
          <a:bodyPr spcFirstLastPara="1" wrap="square" lIns="91425" tIns="91425" rIns="91425" bIns="91425" anchor="t" anchorCtr="0">
            <a:spAutoFit/>
          </a:bodyPr>
          <a:lstStyle/>
          <a:p>
            <a:pPr marL="0" lvl="0" indent="0" algn="l" rtl="0">
              <a:lnSpc>
                <a:spcPts val="2500"/>
              </a:lnSpc>
              <a:spcBef>
                <a:spcPts val="0"/>
              </a:spcBef>
              <a:spcAft>
                <a:spcPts val="0"/>
              </a:spcAft>
              <a:buNone/>
            </a:pPr>
            <a:r>
              <a:rPr lang="en-GB" dirty="0">
                <a:latin typeface="Roboto" panose="02000000000000000000" pitchFamily="2" charset="0"/>
                <a:ea typeface="Roboto" panose="02000000000000000000" pitchFamily="2" charset="0"/>
              </a:rPr>
              <a:t>My responsibilities include ________, ________, and ________, and I work closely with ________ to achieve our business objectives.</a:t>
            </a:r>
            <a:endParaRPr dirty="0">
              <a:latin typeface="Roboto" panose="02000000000000000000" pitchFamily="2" charset="0"/>
              <a:ea typeface="Roboto" panose="02000000000000000000" pitchFamily="2" charset="0"/>
            </a:endParaRPr>
          </a:p>
          <a:p>
            <a:pPr marL="0" lvl="0" indent="0" algn="l" rtl="0">
              <a:spcBef>
                <a:spcPts val="0"/>
              </a:spcBef>
              <a:spcAft>
                <a:spcPts val="0"/>
              </a:spcAft>
              <a:buNone/>
            </a:pPr>
            <a:endParaRPr dirty="0">
              <a:latin typeface="Roboto" panose="02000000000000000000" pitchFamily="2" charset="0"/>
              <a:ea typeface="Roboto" panose="02000000000000000000" pitchFamily="2" charset="0"/>
            </a:endParaRPr>
          </a:p>
          <a:p>
            <a:pPr marL="0" lvl="0" indent="0" algn="l" rtl="0">
              <a:lnSpc>
                <a:spcPts val="2500"/>
              </a:lnSpc>
              <a:spcBef>
                <a:spcPts val="0"/>
              </a:spcBef>
              <a:spcAft>
                <a:spcPts val="0"/>
              </a:spcAft>
              <a:buNone/>
            </a:pPr>
            <a:r>
              <a:rPr lang="en-GB" dirty="0">
                <a:latin typeface="Roboto" panose="02000000000000000000" pitchFamily="2" charset="0"/>
                <a:ea typeface="Roboto" panose="02000000000000000000" pitchFamily="2" charset="0"/>
              </a:rPr>
              <a:t>As a ________, I'm responsible for ________ and ________, and I oversee a team of ________.</a:t>
            </a:r>
            <a:endParaRPr sz="1600" dirty="0">
              <a:latin typeface="Roboto" panose="02000000000000000000" pitchFamily="2" charset="0"/>
              <a:ea typeface="Roboto" panose="02000000000000000000" pitchFamily="2" charset="0"/>
            </a:endParaRPr>
          </a:p>
        </p:txBody>
      </p:sp>
      <p:sp>
        <p:nvSpPr>
          <p:cNvPr id="11" name="Rectangle 10">
            <a:extLst>
              <a:ext uri="{FF2B5EF4-FFF2-40B4-BE49-F238E27FC236}">
                <a16:creationId xmlns:a16="http://schemas.microsoft.com/office/drawing/2014/main" id="{41698CC8-80B7-F6F5-8E2E-DC55486335F2}"/>
              </a:ext>
            </a:extLst>
          </p:cNvPr>
          <p:cNvSpPr/>
          <p:nvPr/>
        </p:nvSpPr>
        <p:spPr>
          <a:xfrm>
            <a:off x="776376" y="3674531"/>
            <a:ext cx="1147315" cy="329711"/>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b="1" dirty="0">
                <a:solidFill>
                  <a:schemeClr val="bg1"/>
                </a:solidFill>
                <a:latin typeface="Roboto" panose="02000000000000000000" pitchFamily="2" charset="0"/>
                <a:ea typeface="Roboto" panose="02000000000000000000" pitchFamily="2" charset="0"/>
              </a:rPr>
              <a:t>Purpose</a:t>
            </a:r>
            <a:r>
              <a:rPr lang="en-GB" dirty="0">
                <a:solidFill>
                  <a:schemeClr val="bg1"/>
                </a:solidFill>
                <a:latin typeface="Roboto" panose="02000000000000000000" pitchFamily="2" charset="0"/>
                <a:ea typeface="Roboto" panose="02000000000000000000" pitchFamily="2" charset="0"/>
              </a:rPr>
              <a:t>:</a:t>
            </a:r>
            <a:endParaRPr lang="en-ZA" dirty="0"/>
          </a:p>
        </p:txBody>
      </p:sp>
      <p:sp>
        <p:nvSpPr>
          <p:cNvPr id="12" name="Google Shape;105;p21">
            <a:extLst>
              <a:ext uri="{FF2B5EF4-FFF2-40B4-BE49-F238E27FC236}">
                <a16:creationId xmlns:a16="http://schemas.microsoft.com/office/drawing/2014/main" id="{C7907B77-30AE-6B78-6AE9-9AB9CAD7CA50}"/>
              </a:ext>
            </a:extLst>
          </p:cNvPr>
          <p:cNvSpPr txBox="1"/>
          <p:nvPr/>
        </p:nvSpPr>
        <p:spPr>
          <a:xfrm>
            <a:off x="776376" y="4020482"/>
            <a:ext cx="6991551" cy="2033860"/>
          </a:xfrm>
          <a:prstGeom prst="rect">
            <a:avLst/>
          </a:prstGeom>
          <a:noFill/>
          <a:ln>
            <a:noFill/>
          </a:ln>
        </p:spPr>
        <p:txBody>
          <a:bodyPr spcFirstLastPara="1" wrap="square" lIns="91425" tIns="91425" rIns="91425" bIns="91425" anchor="t" anchorCtr="0">
            <a:spAutoFit/>
          </a:bodyPr>
          <a:lstStyle/>
          <a:p>
            <a:pPr marL="0" lvl="0" indent="0" algn="l" rtl="0">
              <a:lnSpc>
                <a:spcPts val="2500"/>
              </a:lnSpc>
              <a:spcBef>
                <a:spcPts val="0"/>
              </a:spcBef>
              <a:spcAft>
                <a:spcPts val="0"/>
              </a:spcAft>
              <a:buNone/>
            </a:pPr>
            <a:r>
              <a:rPr lang="en-GB" dirty="0">
                <a:latin typeface="Roboto" panose="02000000000000000000" pitchFamily="2" charset="0"/>
                <a:ea typeface="Roboto" panose="02000000000000000000" pitchFamily="2" charset="0"/>
              </a:rPr>
              <a:t>The purpose of introducing myself is to ________ and make connections with other professionals in the industry.</a:t>
            </a:r>
            <a:endParaRPr dirty="0">
              <a:latin typeface="Roboto" panose="02000000000000000000" pitchFamily="2" charset="0"/>
              <a:ea typeface="Roboto" panose="02000000000000000000" pitchFamily="2" charset="0"/>
            </a:endParaRPr>
          </a:p>
          <a:p>
            <a:pPr marL="0" lvl="0" indent="0" algn="l" rtl="0">
              <a:lnSpc>
                <a:spcPts val="2500"/>
              </a:lnSpc>
              <a:spcBef>
                <a:spcPts val="0"/>
              </a:spcBef>
              <a:spcAft>
                <a:spcPts val="0"/>
              </a:spcAft>
              <a:buNone/>
            </a:pPr>
            <a:endParaRPr dirty="0">
              <a:latin typeface="Roboto" panose="02000000000000000000" pitchFamily="2" charset="0"/>
              <a:ea typeface="Roboto" panose="02000000000000000000" pitchFamily="2" charset="0"/>
            </a:endParaRPr>
          </a:p>
          <a:p>
            <a:pPr marL="0" lvl="0" indent="0" algn="l" rtl="0">
              <a:lnSpc>
                <a:spcPts val="2500"/>
              </a:lnSpc>
              <a:spcBef>
                <a:spcPts val="0"/>
              </a:spcBef>
              <a:spcAft>
                <a:spcPts val="0"/>
              </a:spcAft>
              <a:buNone/>
            </a:pPr>
            <a:r>
              <a:rPr lang="en-GB" dirty="0">
                <a:latin typeface="Roboto" panose="02000000000000000000" pitchFamily="2" charset="0"/>
                <a:ea typeface="Roboto" panose="02000000000000000000" pitchFamily="2" charset="0"/>
              </a:rPr>
              <a:t>I'm here today to introduce myself and explore potential opportunities for ________.</a:t>
            </a:r>
            <a:endParaRPr dirty="0">
              <a:latin typeface="Roboto" panose="02000000000000000000" pitchFamily="2" charset="0"/>
              <a:ea typeface="Roboto" panose="02000000000000000000" pitchFamily="2" charset="0"/>
            </a:endParaRPr>
          </a:p>
          <a:p>
            <a:pPr marL="0" lvl="0" indent="0" algn="l" rtl="0">
              <a:spcBef>
                <a:spcPts val="0"/>
              </a:spcBef>
              <a:spcAft>
                <a:spcPts val="0"/>
              </a:spcAft>
              <a:buNone/>
            </a:pPr>
            <a:endParaRPr sz="16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21533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11" grpId="0" animBg="1"/>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Interests and Closing</a:t>
            </a:r>
            <a:endParaRPr lang="en-ZA" sz="3600" b="1" dirty="0">
              <a:solidFill>
                <a:schemeClr val="bg1"/>
              </a:solidFill>
              <a:latin typeface="Roboto" panose="02000000000000000000" pitchFamily="2" charset="0"/>
              <a:ea typeface="Roboto" panose="02000000000000000000" pitchFamily="2" charset="0"/>
            </a:endParaRPr>
          </a:p>
        </p:txBody>
      </p:sp>
      <p:sp>
        <p:nvSpPr>
          <p:cNvPr id="4" name="Google Shape;111;p22">
            <a:extLst>
              <a:ext uri="{FF2B5EF4-FFF2-40B4-BE49-F238E27FC236}">
                <a16:creationId xmlns:a16="http://schemas.microsoft.com/office/drawing/2014/main" id="{60495BC7-AFB6-FB81-2FEA-583CDBDB5561}"/>
              </a:ext>
            </a:extLst>
          </p:cNvPr>
          <p:cNvSpPr txBox="1"/>
          <p:nvPr/>
        </p:nvSpPr>
        <p:spPr>
          <a:xfrm>
            <a:off x="776376" y="1794293"/>
            <a:ext cx="6910200" cy="1744037"/>
          </a:xfrm>
          <a:prstGeom prst="rect">
            <a:avLst/>
          </a:prstGeom>
          <a:noFill/>
          <a:ln>
            <a:noFill/>
          </a:ln>
        </p:spPr>
        <p:txBody>
          <a:bodyPr spcFirstLastPara="1" wrap="square" lIns="91425" tIns="91425" rIns="91425" bIns="91425" anchor="t" anchorCtr="0">
            <a:spAutoFit/>
          </a:bodyPr>
          <a:lstStyle/>
          <a:p>
            <a:pPr marL="0" lvl="0" indent="0" algn="l" rtl="0">
              <a:lnSpc>
                <a:spcPts val="2500"/>
              </a:lnSpc>
              <a:spcBef>
                <a:spcPts val="0"/>
              </a:spcBef>
              <a:spcAft>
                <a:spcPts val="0"/>
              </a:spcAft>
              <a:buNone/>
            </a:pPr>
            <a:r>
              <a:rPr lang="en-GB" dirty="0">
                <a:latin typeface="Roboto" panose="02000000000000000000" pitchFamily="2" charset="0"/>
                <a:ea typeface="Roboto" panose="02000000000000000000" pitchFamily="2" charset="0"/>
              </a:rPr>
              <a:t>In my free time, I enjoy ________ and ________, and I’m </a:t>
            </a:r>
            <a:br>
              <a:rPr lang="en-GB" dirty="0">
                <a:latin typeface="Roboto" panose="02000000000000000000" pitchFamily="2" charset="0"/>
                <a:ea typeface="Roboto" panose="02000000000000000000" pitchFamily="2" charset="0"/>
              </a:rPr>
            </a:br>
            <a:r>
              <a:rPr lang="en-GB" dirty="0">
                <a:latin typeface="Roboto" panose="02000000000000000000" pitchFamily="2" charset="0"/>
                <a:ea typeface="Roboto" panose="02000000000000000000" pitchFamily="2" charset="0"/>
              </a:rPr>
              <a:t>also passionate about ________.</a:t>
            </a:r>
            <a:endParaRPr dirty="0">
              <a:latin typeface="Roboto" panose="02000000000000000000" pitchFamily="2" charset="0"/>
              <a:ea typeface="Roboto" panose="02000000000000000000" pitchFamily="2" charset="0"/>
            </a:endParaRPr>
          </a:p>
          <a:p>
            <a:pPr marL="0" lvl="0" indent="0" algn="l" rtl="0">
              <a:spcBef>
                <a:spcPts val="0"/>
              </a:spcBef>
              <a:spcAft>
                <a:spcPts val="0"/>
              </a:spcAft>
              <a:buNone/>
            </a:pPr>
            <a:endParaRPr dirty="0">
              <a:latin typeface="Roboto" panose="02000000000000000000" pitchFamily="2" charset="0"/>
              <a:ea typeface="Roboto" panose="02000000000000000000" pitchFamily="2" charset="0"/>
            </a:endParaRPr>
          </a:p>
          <a:p>
            <a:pPr marL="0" lvl="0" indent="0" algn="l" rtl="0">
              <a:lnSpc>
                <a:spcPts val="2500"/>
              </a:lnSpc>
              <a:spcBef>
                <a:spcPts val="0"/>
              </a:spcBef>
              <a:spcAft>
                <a:spcPts val="0"/>
              </a:spcAft>
              <a:buNone/>
            </a:pPr>
            <a:r>
              <a:rPr lang="en-GB" dirty="0">
                <a:latin typeface="Roboto" panose="02000000000000000000" pitchFamily="2" charset="0"/>
                <a:ea typeface="Roboto" panose="02000000000000000000" pitchFamily="2" charset="0"/>
              </a:rPr>
              <a:t>Outside of work, I like to ________ and stay up-to-date</a:t>
            </a:r>
            <a:br>
              <a:rPr lang="en-GB" dirty="0">
                <a:latin typeface="Roboto" panose="02000000000000000000" pitchFamily="2" charset="0"/>
                <a:ea typeface="Roboto" panose="02000000000000000000" pitchFamily="2" charset="0"/>
              </a:rPr>
            </a:br>
            <a:r>
              <a:rPr lang="en-GB" dirty="0">
                <a:latin typeface="Roboto" panose="02000000000000000000" pitchFamily="2" charset="0"/>
                <a:ea typeface="Roboto" panose="02000000000000000000" pitchFamily="2" charset="0"/>
              </a:rPr>
              <a:t>with the latest trends in ________.</a:t>
            </a:r>
            <a:endParaRPr sz="2000" dirty="0"/>
          </a:p>
        </p:txBody>
      </p:sp>
      <p:pic>
        <p:nvPicPr>
          <p:cNvPr id="10" name="Picture 9" descr="A person in a suit&#10;&#10;Description automatically generated with medium confidence">
            <a:extLst>
              <a:ext uri="{FF2B5EF4-FFF2-40B4-BE49-F238E27FC236}">
                <a16:creationId xmlns:a16="http://schemas.microsoft.com/office/drawing/2014/main" id="{270220E3-BABA-711C-00BF-65A868FDB25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5900468" y="1660764"/>
            <a:ext cx="2644764" cy="4758287"/>
          </a:xfrm>
          <a:prstGeom prst="rect">
            <a:avLst/>
          </a:prstGeom>
        </p:spPr>
      </p:pic>
      <p:sp>
        <p:nvSpPr>
          <p:cNvPr id="11" name="Rectangle 10">
            <a:extLst>
              <a:ext uri="{FF2B5EF4-FFF2-40B4-BE49-F238E27FC236}">
                <a16:creationId xmlns:a16="http://schemas.microsoft.com/office/drawing/2014/main" id="{62F513FA-EEF6-D9B4-6A64-8583654D34F0}"/>
              </a:ext>
            </a:extLst>
          </p:cNvPr>
          <p:cNvSpPr/>
          <p:nvPr/>
        </p:nvSpPr>
        <p:spPr>
          <a:xfrm>
            <a:off x="776378" y="1475118"/>
            <a:ext cx="1207698" cy="329711"/>
          </a:xfrm>
          <a:prstGeom prst="rect">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b="1" dirty="0">
                <a:solidFill>
                  <a:schemeClr val="bg1"/>
                </a:solidFill>
                <a:latin typeface="Roboto" panose="02000000000000000000" pitchFamily="2" charset="0"/>
                <a:ea typeface="Roboto" panose="02000000000000000000" pitchFamily="2" charset="0"/>
              </a:rPr>
              <a:t>Interests</a:t>
            </a:r>
            <a:r>
              <a:rPr lang="en-GB" dirty="0">
                <a:solidFill>
                  <a:schemeClr val="bg1"/>
                </a:solidFill>
                <a:latin typeface="Roboto" panose="02000000000000000000" pitchFamily="2" charset="0"/>
                <a:ea typeface="Roboto" panose="02000000000000000000" pitchFamily="2" charset="0"/>
              </a:rPr>
              <a:t>:</a:t>
            </a:r>
            <a:endParaRPr lang="en-ZA" dirty="0"/>
          </a:p>
        </p:txBody>
      </p:sp>
      <p:sp>
        <p:nvSpPr>
          <p:cNvPr id="12" name="Rectangle 11">
            <a:extLst>
              <a:ext uri="{FF2B5EF4-FFF2-40B4-BE49-F238E27FC236}">
                <a16:creationId xmlns:a16="http://schemas.microsoft.com/office/drawing/2014/main" id="{94CCA5D1-395B-B7E5-6879-7CD596C692D3}"/>
              </a:ext>
            </a:extLst>
          </p:cNvPr>
          <p:cNvSpPr/>
          <p:nvPr/>
        </p:nvSpPr>
        <p:spPr>
          <a:xfrm>
            <a:off x="776377" y="3646538"/>
            <a:ext cx="1052424" cy="357704"/>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b="1" dirty="0">
                <a:solidFill>
                  <a:schemeClr val="bg1"/>
                </a:solidFill>
                <a:latin typeface="Roboto" panose="02000000000000000000" pitchFamily="2" charset="0"/>
                <a:ea typeface="Roboto" panose="02000000000000000000" pitchFamily="2" charset="0"/>
              </a:rPr>
              <a:t>Closing</a:t>
            </a:r>
            <a:r>
              <a:rPr lang="en-GB" dirty="0">
                <a:solidFill>
                  <a:schemeClr val="bg1"/>
                </a:solidFill>
                <a:latin typeface="Roboto" panose="02000000000000000000" pitchFamily="2" charset="0"/>
                <a:ea typeface="Roboto" panose="02000000000000000000" pitchFamily="2" charset="0"/>
              </a:rPr>
              <a:t>:</a:t>
            </a:r>
            <a:endParaRPr lang="en-ZA" dirty="0"/>
          </a:p>
        </p:txBody>
      </p:sp>
      <p:sp>
        <p:nvSpPr>
          <p:cNvPr id="13" name="Google Shape;111;p22">
            <a:extLst>
              <a:ext uri="{FF2B5EF4-FFF2-40B4-BE49-F238E27FC236}">
                <a16:creationId xmlns:a16="http://schemas.microsoft.com/office/drawing/2014/main" id="{17704D70-7666-9AC0-4F99-50B7F9F7158B}"/>
              </a:ext>
            </a:extLst>
          </p:cNvPr>
          <p:cNvSpPr txBox="1"/>
          <p:nvPr/>
        </p:nvSpPr>
        <p:spPr>
          <a:xfrm>
            <a:off x="776376" y="3965713"/>
            <a:ext cx="6910200" cy="2359590"/>
          </a:xfrm>
          <a:prstGeom prst="rect">
            <a:avLst/>
          </a:prstGeom>
          <a:noFill/>
          <a:ln>
            <a:noFill/>
          </a:ln>
        </p:spPr>
        <p:txBody>
          <a:bodyPr spcFirstLastPara="1" wrap="square" lIns="91425" tIns="91425" rIns="91425" bIns="91425" anchor="t" anchorCtr="0">
            <a:spAutoFit/>
          </a:bodyPr>
          <a:lstStyle/>
          <a:p>
            <a:pPr marL="0" lvl="0" indent="0" algn="l" rtl="0">
              <a:lnSpc>
                <a:spcPts val="2500"/>
              </a:lnSpc>
              <a:spcBef>
                <a:spcPts val="0"/>
              </a:spcBef>
              <a:spcAft>
                <a:spcPts val="0"/>
              </a:spcAft>
              <a:buNone/>
            </a:pPr>
            <a:r>
              <a:rPr lang="en-GB" dirty="0">
                <a:latin typeface="Roboto" panose="02000000000000000000" pitchFamily="2" charset="0"/>
                <a:ea typeface="Roboto" panose="02000000000000000000" pitchFamily="2" charset="0"/>
              </a:rPr>
              <a:t>Thank you for your time, and I look forward to </a:t>
            </a:r>
            <a:br>
              <a:rPr lang="en-GB" dirty="0">
                <a:latin typeface="Roboto" panose="02000000000000000000" pitchFamily="2" charset="0"/>
                <a:ea typeface="Roboto" panose="02000000000000000000" pitchFamily="2" charset="0"/>
              </a:rPr>
            </a:br>
            <a:r>
              <a:rPr lang="en-GB" dirty="0">
                <a:latin typeface="Roboto" panose="02000000000000000000" pitchFamily="2" charset="0"/>
                <a:ea typeface="Roboto" panose="02000000000000000000" pitchFamily="2" charset="0"/>
              </a:rPr>
              <a:t>meeting and working with all of you.</a:t>
            </a:r>
            <a:endParaRPr dirty="0">
              <a:latin typeface="Roboto" panose="02000000000000000000" pitchFamily="2" charset="0"/>
              <a:ea typeface="Roboto" panose="02000000000000000000" pitchFamily="2" charset="0"/>
            </a:endParaRPr>
          </a:p>
          <a:p>
            <a:pPr marL="0" lvl="0" indent="0" algn="l" rtl="0">
              <a:spcBef>
                <a:spcPts val="0"/>
              </a:spcBef>
              <a:spcAft>
                <a:spcPts val="0"/>
              </a:spcAft>
              <a:buNone/>
            </a:pPr>
            <a:endParaRPr dirty="0">
              <a:latin typeface="Roboto" panose="02000000000000000000" pitchFamily="2" charset="0"/>
              <a:ea typeface="Roboto" panose="02000000000000000000" pitchFamily="2" charset="0"/>
            </a:endParaRPr>
          </a:p>
          <a:p>
            <a:pPr marL="0" lvl="0" indent="0" algn="l" rtl="0">
              <a:lnSpc>
                <a:spcPts val="2500"/>
              </a:lnSpc>
              <a:spcBef>
                <a:spcPts val="0"/>
              </a:spcBef>
              <a:spcAft>
                <a:spcPts val="0"/>
              </a:spcAft>
              <a:buNone/>
            </a:pPr>
            <a:r>
              <a:rPr lang="en-GB" dirty="0">
                <a:latin typeface="Roboto" panose="02000000000000000000" pitchFamily="2" charset="0"/>
                <a:ea typeface="Roboto" panose="02000000000000000000" pitchFamily="2" charset="0"/>
              </a:rPr>
              <a:t>It was nice meeting you, and I hope we can </a:t>
            </a:r>
            <a:br>
              <a:rPr lang="en-GB" dirty="0">
                <a:latin typeface="Roboto" panose="02000000000000000000" pitchFamily="2" charset="0"/>
                <a:ea typeface="Roboto" panose="02000000000000000000" pitchFamily="2" charset="0"/>
              </a:rPr>
            </a:br>
            <a:r>
              <a:rPr lang="en-GB" dirty="0">
                <a:latin typeface="Roboto" panose="02000000000000000000" pitchFamily="2" charset="0"/>
                <a:ea typeface="Roboto" panose="02000000000000000000" pitchFamily="2" charset="0"/>
              </a:rPr>
              <a:t>stay in touch.</a:t>
            </a:r>
            <a:endParaRPr dirty="0">
              <a:latin typeface="Roboto" panose="02000000000000000000" pitchFamily="2" charset="0"/>
              <a:ea typeface="Roboto" panose="02000000000000000000" pitchFamily="2" charset="0"/>
            </a:endParaRPr>
          </a:p>
          <a:p>
            <a:pPr marL="0" lvl="0" indent="0" algn="l" rtl="0">
              <a:spcBef>
                <a:spcPts val="0"/>
              </a:spcBef>
              <a:spcAft>
                <a:spcPts val="0"/>
              </a:spcAft>
              <a:buNone/>
            </a:pPr>
            <a:endParaRPr sz="2000" b="1" dirty="0"/>
          </a:p>
          <a:p>
            <a:pPr marL="0" lvl="0" indent="0" algn="l" rtl="0">
              <a:spcBef>
                <a:spcPts val="0"/>
              </a:spcBef>
              <a:spcAft>
                <a:spcPts val="0"/>
              </a:spcAft>
              <a:buNone/>
            </a:pPr>
            <a:endParaRPr sz="2000" dirty="0"/>
          </a:p>
        </p:txBody>
      </p:sp>
    </p:spTree>
    <p:extLst>
      <p:ext uri="{BB962C8B-B14F-4D97-AF65-F5344CB8AC3E}">
        <p14:creationId xmlns:p14="http://schemas.microsoft.com/office/powerpoint/2010/main" val="248251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animBg="1"/>
      <p:bldP spid="1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18E4737-648A-58B1-8C76-AA72115F7820}"/>
              </a:ext>
            </a:extLst>
          </p:cNvPr>
          <p:cNvSpPr/>
          <p:nvPr/>
        </p:nvSpPr>
        <p:spPr>
          <a:xfrm>
            <a:off x="560718" y="2883160"/>
            <a:ext cx="3768686" cy="3368350"/>
          </a:xfrm>
          <a:prstGeom prst="rect">
            <a:avLst/>
          </a:pr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288000" rIns="108000" bIns="108000" rtlCol="0" anchor="ctr"/>
          <a:lstStyle/>
          <a:p>
            <a:pPr>
              <a:lnSpc>
                <a:spcPts val="2500"/>
              </a:lnSpc>
            </a:pPr>
            <a:r>
              <a:rPr lang="en-US" sz="1500" b="1" dirty="0">
                <a:solidFill>
                  <a:schemeClr val="bg1"/>
                </a:solidFill>
                <a:latin typeface="Roboto" panose="02000000000000000000" pitchFamily="2" charset="0"/>
                <a:ea typeface="Roboto" panose="02000000000000000000" pitchFamily="2" charset="0"/>
              </a:rPr>
              <a:t>Hi there, my name is ________, and I'm a ________ at ________. It's great to be here tonight and have the opportunity to meet other professionals in the industry. I have a background in ________, and I've been working in the field for ________ years. Outside of work, I enjoy ________ and ________, and I'm also interested in learning more about ________.</a:t>
            </a:r>
            <a:endParaRPr lang="en-ZA" sz="1500" b="1" dirty="0">
              <a:solidFill>
                <a:schemeClr val="bg1"/>
              </a:solidFill>
            </a:endParaRPr>
          </a:p>
        </p:txBody>
      </p:sp>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Self-Introduction Role Play</a:t>
            </a:r>
            <a:endParaRPr lang="en-ZA" sz="3600" b="1" dirty="0">
              <a:solidFill>
                <a:schemeClr val="bg1"/>
              </a:solidFill>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01DB89AD-2BDA-FEC7-155F-08C3143E4082}"/>
              </a:ext>
            </a:extLst>
          </p:cNvPr>
          <p:cNvSpPr/>
          <p:nvPr/>
        </p:nvSpPr>
        <p:spPr>
          <a:xfrm>
            <a:off x="560714" y="1290083"/>
            <a:ext cx="1958199" cy="900918"/>
          </a:xfrm>
          <a:prstGeom prst="rect">
            <a:avLst/>
          </a:prstGeom>
          <a:solidFill>
            <a:srgbClr val="00649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en-GB" sz="2400" b="1" dirty="0">
                <a:latin typeface="Roboto" panose="02000000000000000000" pitchFamily="2" charset="0"/>
                <a:ea typeface="Roboto" panose="02000000000000000000" pitchFamily="2" charset="0"/>
              </a:rPr>
              <a:t>Networking Event</a:t>
            </a:r>
            <a:endParaRPr lang="en-ZA" sz="2400" dirty="0"/>
          </a:p>
        </p:txBody>
      </p:sp>
      <p:sp>
        <p:nvSpPr>
          <p:cNvPr id="7" name="TextBox 6">
            <a:extLst>
              <a:ext uri="{FF2B5EF4-FFF2-40B4-BE49-F238E27FC236}">
                <a16:creationId xmlns:a16="http://schemas.microsoft.com/office/drawing/2014/main" id="{3CCDD38B-9FE6-BCC5-B194-BBF88722B734}"/>
              </a:ext>
            </a:extLst>
          </p:cNvPr>
          <p:cNvSpPr txBox="1"/>
          <p:nvPr/>
        </p:nvSpPr>
        <p:spPr>
          <a:xfrm>
            <a:off x="2672601" y="1290083"/>
            <a:ext cx="5695022" cy="923330"/>
          </a:xfrm>
          <a:prstGeom prst="rect">
            <a:avLst/>
          </a:prstGeom>
          <a:noFill/>
        </p:spPr>
        <p:txBody>
          <a:bodyPr wrap="square">
            <a:spAutoFit/>
          </a:bodyPr>
          <a:lstStyle/>
          <a:p>
            <a:pPr marL="0" lvl="0" indent="0" algn="l" rtl="0">
              <a:spcBef>
                <a:spcPts val="0"/>
              </a:spcBef>
              <a:spcAft>
                <a:spcPts val="0"/>
              </a:spcAft>
              <a:buNone/>
            </a:pPr>
            <a:r>
              <a:rPr lang="en-US" b="1" dirty="0">
                <a:solidFill>
                  <a:srgbClr val="00649C"/>
                </a:solidFill>
                <a:latin typeface="Roboto" panose="02000000000000000000" pitchFamily="2" charset="0"/>
                <a:ea typeface="Roboto" panose="02000000000000000000" pitchFamily="2" charset="0"/>
              </a:rPr>
              <a:t>Scenario: </a:t>
            </a:r>
            <a:r>
              <a:rPr lang="en-US" b="1" dirty="0">
                <a:latin typeface="Roboto" panose="02000000000000000000" pitchFamily="2" charset="0"/>
                <a:ea typeface="Roboto" panose="02000000000000000000" pitchFamily="2" charset="0"/>
              </a:rPr>
              <a:t>You are attending a networking event for professionals in your industry. You are approaching someone you don't know and introducing yourself.</a:t>
            </a:r>
          </a:p>
        </p:txBody>
      </p:sp>
      <p:sp>
        <p:nvSpPr>
          <p:cNvPr id="3" name="Speech Bubble: Oval 2">
            <a:extLst>
              <a:ext uri="{FF2B5EF4-FFF2-40B4-BE49-F238E27FC236}">
                <a16:creationId xmlns:a16="http://schemas.microsoft.com/office/drawing/2014/main" id="{99E3CDB2-E04B-6CB8-6ECF-85DAC947ED00}"/>
              </a:ext>
            </a:extLst>
          </p:cNvPr>
          <p:cNvSpPr/>
          <p:nvPr/>
        </p:nvSpPr>
        <p:spPr>
          <a:xfrm>
            <a:off x="560714" y="2341977"/>
            <a:ext cx="1771939" cy="758744"/>
          </a:xfrm>
          <a:prstGeom prst="wedgeEllipseCallout">
            <a:avLst/>
          </a:prstGeom>
          <a:solidFill>
            <a:srgbClr val="CC479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EBEAEB"/>
                </a:solidFill>
                <a:latin typeface="Roboto" panose="02000000000000000000" pitchFamily="2" charset="0"/>
                <a:ea typeface="Roboto" panose="02000000000000000000" pitchFamily="2" charset="0"/>
              </a:rPr>
              <a:t>Person 1: </a:t>
            </a:r>
            <a:endParaRPr lang="en-ZA" dirty="0"/>
          </a:p>
        </p:txBody>
      </p:sp>
      <p:grpSp>
        <p:nvGrpSpPr>
          <p:cNvPr id="9" name="Group 8">
            <a:extLst>
              <a:ext uri="{FF2B5EF4-FFF2-40B4-BE49-F238E27FC236}">
                <a16:creationId xmlns:a16="http://schemas.microsoft.com/office/drawing/2014/main" id="{D1DE9BD2-4828-81F3-E3B0-45ACEB0893EE}"/>
              </a:ext>
            </a:extLst>
          </p:cNvPr>
          <p:cNvGrpSpPr/>
          <p:nvPr/>
        </p:nvGrpSpPr>
        <p:grpSpPr>
          <a:xfrm>
            <a:off x="4571999" y="2341977"/>
            <a:ext cx="2220687" cy="3909532"/>
            <a:chOff x="4571999" y="2341977"/>
            <a:chExt cx="2220687" cy="3909532"/>
          </a:xfrm>
        </p:grpSpPr>
        <p:sp>
          <p:nvSpPr>
            <p:cNvPr id="17" name="Rectangle 16">
              <a:extLst>
                <a:ext uri="{FF2B5EF4-FFF2-40B4-BE49-F238E27FC236}">
                  <a16:creationId xmlns:a16="http://schemas.microsoft.com/office/drawing/2014/main" id="{3C456475-82F9-A3AE-481A-E1BEF4AB78B3}"/>
                </a:ext>
              </a:extLst>
            </p:cNvPr>
            <p:cNvSpPr/>
            <p:nvPr/>
          </p:nvSpPr>
          <p:spPr>
            <a:xfrm>
              <a:off x="4572000" y="2967134"/>
              <a:ext cx="2220686" cy="3284375"/>
            </a:xfrm>
            <a:prstGeom prst="rect">
              <a:avLst/>
            </a:prstGeom>
            <a:solidFill>
              <a:srgbClr val="643C9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288000" rIns="108000" bIns="108000" rtlCol="0" anchor="ctr"/>
            <a:lstStyle/>
            <a:p>
              <a:pPr>
                <a:lnSpc>
                  <a:spcPts val="2500"/>
                </a:lnSpc>
              </a:pPr>
              <a:r>
                <a:rPr lang="en-US" sz="1500" b="1" dirty="0">
                  <a:solidFill>
                    <a:schemeClr val="bg1"/>
                  </a:solidFill>
                  <a:latin typeface="Roboto" panose="02000000000000000000" pitchFamily="2" charset="0"/>
                  <a:ea typeface="Roboto" panose="02000000000000000000" pitchFamily="2" charset="0"/>
                </a:rPr>
                <a:t>Hi, nice to meet you. I'm ________. I work at ________ as a ________. In my role, I'm responsible for ________ and ________. It's great to meet someone else in the industry.</a:t>
              </a:r>
              <a:endParaRPr lang="en-ZA" sz="1500" b="1" dirty="0">
                <a:solidFill>
                  <a:schemeClr val="bg1"/>
                </a:solidFill>
              </a:endParaRPr>
            </a:p>
          </p:txBody>
        </p:sp>
        <p:sp>
          <p:nvSpPr>
            <p:cNvPr id="4" name="Speech Bubble: Oval 3">
              <a:extLst>
                <a:ext uri="{FF2B5EF4-FFF2-40B4-BE49-F238E27FC236}">
                  <a16:creationId xmlns:a16="http://schemas.microsoft.com/office/drawing/2014/main" id="{95541042-F825-9809-A986-671283C019B4}"/>
                </a:ext>
              </a:extLst>
            </p:cNvPr>
            <p:cNvSpPr/>
            <p:nvPr/>
          </p:nvSpPr>
          <p:spPr>
            <a:xfrm>
              <a:off x="4571999" y="2341977"/>
              <a:ext cx="1771939" cy="758744"/>
            </a:xfrm>
            <a:prstGeom prst="wedgeEllipseCallout">
              <a:avLst/>
            </a:prstGeom>
            <a:solidFill>
              <a:srgbClr val="643C9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EBEAEB"/>
                  </a:solidFill>
                  <a:latin typeface="Roboto" panose="02000000000000000000" pitchFamily="2" charset="0"/>
                  <a:ea typeface="Roboto" panose="02000000000000000000" pitchFamily="2" charset="0"/>
                </a:rPr>
                <a:t>Person 2: </a:t>
              </a:r>
              <a:endParaRPr lang="en-ZA" dirty="0"/>
            </a:p>
          </p:txBody>
        </p:sp>
      </p:grpSp>
      <p:pic>
        <p:nvPicPr>
          <p:cNvPr id="8" name="Picture 7" descr="A picture containing person&#10;&#10;Description automatically generated">
            <a:extLst>
              <a:ext uri="{FF2B5EF4-FFF2-40B4-BE49-F238E27FC236}">
                <a16:creationId xmlns:a16="http://schemas.microsoft.com/office/drawing/2014/main" id="{F5D28486-98AC-34BF-1B78-08BCFE10B76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586533" y="2265183"/>
            <a:ext cx="2575250" cy="4151329"/>
          </a:xfrm>
          <a:prstGeom prst="rect">
            <a:avLst/>
          </a:prstGeom>
        </p:spPr>
      </p:pic>
    </p:spTree>
    <p:extLst>
      <p:ext uri="{BB962C8B-B14F-4D97-AF65-F5344CB8AC3E}">
        <p14:creationId xmlns:p14="http://schemas.microsoft.com/office/powerpoint/2010/main" val="258337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Self-Introduction Role Play</a:t>
            </a:r>
            <a:endParaRPr lang="en-ZA" sz="3600" b="1" dirty="0">
              <a:solidFill>
                <a:schemeClr val="bg1"/>
              </a:solidFill>
              <a:latin typeface="Roboto" panose="02000000000000000000" pitchFamily="2" charset="0"/>
              <a:ea typeface="Roboto" panose="02000000000000000000" pitchFamily="2" charset="0"/>
            </a:endParaRPr>
          </a:p>
        </p:txBody>
      </p:sp>
      <p:pic>
        <p:nvPicPr>
          <p:cNvPr id="16" name="Picture 15" descr="A picture containing text, person&#10;&#10;Description automatically generated">
            <a:extLst>
              <a:ext uri="{FF2B5EF4-FFF2-40B4-BE49-F238E27FC236}">
                <a16:creationId xmlns:a16="http://schemas.microsoft.com/office/drawing/2014/main" id="{68D1F769-FE58-2747-79E8-C36E03B7DD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6288831" y="472453"/>
            <a:ext cx="1889407" cy="2956547"/>
          </a:xfrm>
          <a:prstGeom prst="rect">
            <a:avLst/>
          </a:prstGeom>
        </p:spPr>
      </p:pic>
      <p:sp>
        <p:nvSpPr>
          <p:cNvPr id="5" name="Rectangle 4">
            <a:extLst>
              <a:ext uri="{FF2B5EF4-FFF2-40B4-BE49-F238E27FC236}">
                <a16:creationId xmlns:a16="http://schemas.microsoft.com/office/drawing/2014/main" id="{01DB89AD-2BDA-FEC7-155F-08C3143E4082}"/>
              </a:ext>
            </a:extLst>
          </p:cNvPr>
          <p:cNvSpPr/>
          <p:nvPr/>
        </p:nvSpPr>
        <p:spPr>
          <a:xfrm>
            <a:off x="560714" y="1290083"/>
            <a:ext cx="2723662" cy="900918"/>
          </a:xfrm>
          <a:prstGeom prst="rect">
            <a:avLst/>
          </a:prstGeom>
          <a:solidFill>
            <a:srgbClr val="00649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2900"/>
              </a:lnSpc>
            </a:pPr>
            <a:r>
              <a:rPr lang="en-GB" sz="2400" b="1" dirty="0">
                <a:latin typeface="Roboto" panose="02000000000000000000" pitchFamily="2" charset="0"/>
                <a:ea typeface="Roboto" panose="02000000000000000000" pitchFamily="2" charset="0"/>
              </a:rPr>
              <a:t>Networking Event</a:t>
            </a:r>
          </a:p>
          <a:p>
            <a:pPr algn="ctr">
              <a:lnSpc>
                <a:spcPts val="2900"/>
              </a:lnSpc>
            </a:pPr>
            <a:r>
              <a:rPr lang="en-GB" sz="2000" dirty="0">
                <a:latin typeface="Roboto" panose="02000000000000000000" pitchFamily="2" charset="0"/>
                <a:ea typeface="Roboto" panose="02000000000000000000" pitchFamily="2" charset="0"/>
              </a:rPr>
              <a:t>Continued</a:t>
            </a:r>
            <a:endParaRPr lang="en-ZA" sz="2000" dirty="0"/>
          </a:p>
        </p:txBody>
      </p:sp>
      <p:grpSp>
        <p:nvGrpSpPr>
          <p:cNvPr id="18" name="Group 17">
            <a:extLst>
              <a:ext uri="{FF2B5EF4-FFF2-40B4-BE49-F238E27FC236}">
                <a16:creationId xmlns:a16="http://schemas.microsoft.com/office/drawing/2014/main" id="{6D017B03-0C2D-1D2E-DF79-CEA686DD1F28}"/>
              </a:ext>
            </a:extLst>
          </p:cNvPr>
          <p:cNvGrpSpPr/>
          <p:nvPr/>
        </p:nvGrpSpPr>
        <p:grpSpPr>
          <a:xfrm>
            <a:off x="560714" y="2341977"/>
            <a:ext cx="2434622" cy="3909533"/>
            <a:chOff x="560714" y="2341977"/>
            <a:chExt cx="2434622" cy="3909533"/>
          </a:xfrm>
        </p:grpSpPr>
        <p:sp>
          <p:nvSpPr>
            <p:cNvPr id="8" name="Rectangle 7">
              <a:extLst>
                <a:ext uri="{FF2B5EF4-FFF2-40B4-BE49-F238E27FC236}">
                  <a16:creationId xmlns:a16="http://schemas.microsoft.com/office/drawing/2014/main" id="{B6A2A4B2-8FB3-A3E7-C017-26C2EDE64E3A}"/>
                </a:ext>
              </a:extLst>
            </p:cNvPr>
            <p:cNvSpPr/>
            <p:nvPr/>
          </p:nvSpPr>
          <p:spPr>
            <a:xfrm>
              <a:off x="560718" y="2883160"/>
              <a:ext cx="2434618" cy="3368350"/>
            </a:xfrm>
            <a:prstGeom prst="rect">
              <a:avLst/>
            </a:pr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288000" rIns="108000" bIns="108000" rtlCol="0" anchor="ctr"/>
            <a:lstStyle/>
            <a:p>
              <a:pPr marL="0" lvl="0" indent="0" algn="l" rtl="0">
                <a:lnSpc>
                  <a:spcPts val="2500"/>
                </a:lnSpc>
                <a:spcBef>
                  <a:spcPts val="0"/>
                </a:spcBef>
                <a:spcAft>
                  <a:spcPts val="0"/>
                </a:spcAft>
                <a:buNone/>
              </a:pPr>
              <a:r>
                <a:rPr lang="en-US" sz="1500" b="1" dirty="0">
                  <a:latin typeface="Roboto" panose="02000000000000000000" pitchFamily="2" charset="0"/>
                  <a:ea typeface="Roboto" panose="02000000000000000000" pitchFamily="2" charset="0"/>
                </a:rPr>
                <a:t>It's great to meet you too. I'm always interested in connecting with other professionals and hearing about their experiences. Have you attended many networking events like this before?</a:t>
              </a:r>
            </a:p>
          </p:txBody>
        </p:sp>
        <p:sp>
          <p:nvSpPr>
            <p:cNvPr id="10" name="Speech Bubble: Oval 9">
              <a:extLst>
                <a:ext uri="{FF2B5EF4-FFF2-40B4-BE49-F238E27FC236}">
                  <a16:creationId xmlns:a16="http://schemas.microsoft.com/office/drawing/2014/main" id="{9D428950-4C52-9FF7-B72B-C2FCF8AFD3ED}"/>
                </a:ext>
              </a:extLst>
            </p:cNvPr>
            <p:cNvSpPr/>
            <p:nvPr/>
          </p:nvSpPr>
          <p:spPr>
            <a:xfrm>
              <a:off x="560714" y="2341977"/>
              <a:ext cx="1771939" cy="758744"/>
            </a:xfrm>
            <a:prstGeom prst="wedgeEllipseCallout">
              <a:avLst/>
            </a:prstGeom>
            <a:solidFill>
              <a:srgbClr val="CC479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EBEAEB"/>
                  </a:solidFill>
                  <a:latin typeface="Roboto" panose="02000000000000000000" pitchFamily="2" charset="0"/>
                  <a:ea typeface="Roboto" panose="02000000000000000000" pitchFamily="2" charset="0"/>
                </a:rPr>
                <a:t>Person 1: </a:t>
              </a:r>
              <a:endParaRPr lang="en-ZA" dirty="0"/>
            </a:p>
          </p:txBody>
        </p:sp>
      </p:grpSp>
      <p:grpSp>
        <p:nvGrpSpPr>
          <p:cNvPr id="19" name="Group 18">
            <a:extLst>
              <a:ext uri="{FF2B5EF4-FFF2-40B4-BE49-F238E27FC236}">
                <a16:creationId xmlns:a16="http://schemas.microsoft.com/office/drawing/2014/main" id="{127EC8C0-5882-C01E-3766-EFFAE4B2B633}"/>
              </a:ext>
            </a:extLst>
          </p:cNvPr>
          <p:cNvGrpSpPr/>
          <p:nvPr/>
        </p:nvGrpSpPr>
        <p:grpSpPr>
          <a:xfrm>
            <a:off x="3200399" y="2341977"/>
            <a:ext cx="2220686" cy="3909532"/>
            <a:chOff x="3200399" y="2341977"/>
            <a:chExt cx="2220686" cy="3909532"/>
          </a:xfrm>
        </p:grpSpPr>
        <p:sp>
          <p:nvSpPr>
            <p:cNvPr id="9" name="Rectangle 8">
              <a:extLst>
                <a:ext uri="{FF2B5EF4-FFF2-40B4-BE49-F238E27FC236}">
                  <a16:creationId xmlns:a16="http://schemas.microsoft.com/office/drawing/2014/main" id="{B1ECAB42-5354-939F-B58F-9A13AD82FA40}"/>
                </a:ext>
              </a:extLst>
            </p:cNvPr>
            <p:cNvSpPr/>
            <p:nvPr/>
          </p:nvSpPr>
          <p:spPr>
            <a:xfrm>
              <a:off x="3200399" y="2883159"/>
              <a:ext cx="2220686" cy="3368350"/>
            </a:xfrm>
            <a:prstGeom prst="rect">
              <a:avLst/>
            </a:prstGeom>
            <a:solidFill>
              <a:srgbClr val="643C9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96000" rIns="108000" bIns="108000" rtlCol="0" anchor="t"/>
            <a:lstStyle/>
            <a:p>
              <a:pPr marL="0" lvl="0" indent="0" algn="l" rtl="0">
                <a:lnSpc>
                  <a:spcPts val="2500"/>
                </a:lnSpc>
                <a:spcBef>
                  <a:spcPts val="0"/>
                </a:spcBef>
                <a:spcAft>
                  <a:spcPts val="0"/>
                </a:spcAft>
                <a:buNone/>
              </a:pPr>
              <a:r>
                <a:rPr lang="en-US" sz="1500" b="1" dirty="0">
                  <a:latin typeface="Roboto" panose="02000000000000000000" pitchFamily="2" charset="0"/>
                  <a:ea typeface="Roboto" panose="02000000000000000000" pitchFamily="2" charset="0"/>
                </a:rPr>
                <a:t>I've been to a few in the past. It's a great way to meet new people and learn more about the industry. How about you?</a:t>
              </a:r>
            </a:p>
          </p:txBody>
        </p:sp>
        <p:sp>
          <p:nvSpPr>
            <p:cNvPr id="11" name="Speech Bubble: Oval 10">
              <a:extLst>
                <a:ext uri="{FF2B5EF4-FFF2-40B4-BE49-F238E27FC236}">
                  <a16:creationId xmlns:a16="http://schemas.microsoft.com/office/drawing/2014/main" id="{5D29CBF8-BA99-3703-A0C2-FF64F5D68719}"/>
                </a:ext>
              </a:extLst>
            </p:cNvPr>
            <p:cNvSpPr/>
            <p:nvPr/>
          </p:nvSpPr>
          <p:spPr>
            <a:xfrm>
              <a:off x="3200399" y="2341977"/>
              <a:ext cx="1771939" cy="758744"/>
            </a:xfrm>
            <a:prstGeom prst="wedgeEllipseCallout">
              <a:avLst/>
            </a:prstGeom>
            <a:solidFill>
              <a:srgbClr val="643C9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EBEAEB"/>
                  </a:solidFill>
                  <a:latin typeface="Roboto" panose="02000000000000000000" pitchFamily="2" charset="0"/>
                  <a:ea typeface="Roboto" panose="02000000000000000000" pitchFamily="2" charset="0"/>
                </a:rPr>
                <a:t>Person 2: </a:t>
              </a:r>
              <a:endParaRPr lang="en-ZA" dirty="0"/>
            </a:p>
          </p:txBody>
        </p:sp>
      </p:grpSp>
      <p:grpSp>
        <p:nvGrpSpPr>
          <p:cNvPr id="21" name="Group 20">
            <a:extLst>
              <a:ext uri="{FF2B5EF4-FFF2-40B4-BE49-F238E27FC236}">
                <a16:creationId xmlns:a16="http://schemas.microsoft.com/office/drawing/2014/main" id="{D19038CD-E77D-23D7-6D73-0A30F454A912}"/>
              </a:ext>
            </a:extLst>
          </p:cNvPr>
          <p:cNvGrpSpPr/>
          <p:nvPr/>
        </p:nvGrpSpPr>
        <p:grpSpPr>
          <a:xfrm>
            <a:off x="5626148" y="2341977"/>
            <a:ext cx="2434622" cy="3909533"/>
            <a:chOff x="5626148" y="2341977"/>
            <a:chExt cx="2434622" cy="3909533"/>
          </a:xfrm>
        </p:grpSpPr>
        <p:sp>
          <p:nvSpPr>
            <p:cNvPr id="12" name="Rectangle 11">
              <a:extLst>
                <a:ext uri="{FF2B5EF4-FFF2-40B4-BE49-F238E27FC236}">
                  <a16:creationId xmlns:a16="http://schemas.microsoft.com/office/drawing/2014/main" id="{53D751C6-A74D-2057-2E32-E0AF9C3387A0}"/>
                </a:ext>
              </a:extLst>
            </p:cNvPr>
            <p:cNvSpPr/>
            <p:nvPr/>
          </p:nvSpPr>
          <p:spPr>
            <a:xfrm>
              <a:off x="5626152" y="2883160"/>
              <a:ext cx="2434618" cy="3368350"/>
            </a:xfrm>
            <a:prstGeom prst="rect">
              <a:avLst/>
            </a:pr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96000" rIns="108000" bIns="108000" rtlCol="0" anchor="t"/>
            <a:lstStyle/>
            <a:p>
              <a:pPr marL="0" lvl="0" indent="0" algn="l" rtl="0">
                <a:lnSpc>
                  <a:spcPts val="2500"/>
                </a:lnSpc>
                <a:spcBef>
                  <a:spcPts val="0"/>
                </a:spcBef>
                <a:spcAft>
                  <a:spcPts val="0"/>
                </a:spcAft>
                <a:buNone/>
              </a:pPr>
              <a:r>
                <a:rPr lang="en-US" sz="1600" b="1" dirty="0">
                  <a:latin typeface="Roboto" panose="02000000000000000000" pitchFamily="2" charset="0"/>
                  <a:ea typeface="Roboto" panose="02000000000000000000" pitchFamily="2" charset="0"/>
                </a:rPr>
                <a:t>This is my first one, actually. I'm excited to see what kind of connections I can make and learn more about what other professionals are working on.</a:t>
              </a:r>
            </a:p>
          </p:txBody>
        </p:sp>
        <p:sp>
          <p:nvSpPr>
            <p:cNvPr id="13" name="Speech Bubble: Oval 12">
              <a:extLst>
                <a:ext uri="{FF2B5EF4-FFF2-40B4-BE49-F238E27FC236}">
                  <a16:creationId xmlns:a16="http://schemas.microsoft.com/office/drawing/2014/main" id="{581233D1-1307-EF82-B6A5-6B72A302F51F}"/>
                </a:ext>
              </a:extLst>
            </p:cNvPr>
            <p:cNvSpPr/>
            <p:nvPr/>
          </p:nvSpPr>
          <p:spPr>
            <a:xfrm>
              <a:off x="5626148" y="2341977"/>
              <a:ext cx="1771939" cy="758744"/>
            </a:xfrm>
            <a:prstGeom prst="wedgeEllipseCallout">
              <a:avLst/>
            </a:prstGeom>
            <a:solidFill>
              <a:srgbClr val="CC479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EBEAEB"/>
                  </a:solidFill>
                  <a:latin typeface="Roboto" panose="02000000000000000000" pitchFamily="2" charset="0"/>
                  <a:ea typeface="Roboto" panose="02000000000000000000" pitchFamily="2" charset="0"/>
                </a:rPr>
                <a:t>Person 1: </a:t>
              </a:r>
              <a:endParaRPr lang="en-ZA" dirty="0"/>
            </a:p>
          </p:txBody>
        </p:sp>
      </p:grpSp>
    </p:spTree>
    <p:extLst>
      <p:ext uri="{BB962C8B-B14F-4D97-AF65-F5344CB8AC3E}">
        <p14:creationId xmlns:p14="http://schemas.microsoft.com/office/powerpoint/2010/main" val="157575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lendar&#10;&#10;Description automatically generated">
            <a:extLst>
              <a:ext uri="{FF2B5EF4-FFF2-40B4-BE49-F238E27FC236}">
                <a16:creationId xmlns:a16="http://schemas.microsoft.com/office/drawing/2014/main" id="{E7FF3CC0-00EC-AF6A-FFD3-E38187344C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9946" y="2968096"/>
            <a:ext cx="4675517" cy="3328419"/>
          </a:xfrm>
          <a:prstGeom prst="rect">
            <a:avLst/>
          </a:prstGeom>
        </p:spPr>
      </p:pic>
      <p:sp>
        <p:nvSpPr>
          <p:cNvPr id="20" name="Rectangle 19">
            <a:extLst>
              <a:ext uri="{FF2B5EF4-FFF2-40B4-BE49-F238E27FC236}">
                <a16:creationId xmlns:a16="http://schemas.microsoft.com/office/drawing/2014/main" id="{4EC6C69F-0491-815C-78C5-3206ACC0ECFB}"/>
              </a:ext>
            </a:extLst>
          </p:cNvPr>
          <p:cNvSpPr/>
          <p:nvPr/>
        </p:nvSpPr>
        <p:spPr>
          <a:xfrm>
            <a:off x="4287328" y="5245306"/>
            <a:ext cx="4295951" cy="818301"/>
          </a:xfrm>
          <a:prstGeom prst="rect">
            <a:avLst/>
          </a:prstGeom>
          <a:solidFill>
            <a:srgbClr val="00964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marL="0" lvl="0" indent="0" algn="l" rtl="0">
              <a:lnSpc>
                <a:spcPts val="2500"/>
              </a:lnSpc>
              <a:spcBef>
                <a:spcPts val="0"/>
              </a:spcBef>
              <a:spcAft>
                <a:spcPts val="0"/>
              </a:spcAft>
              <a:buNone/>
            </a:pPr>
            <a:r>
              <a:rPr lang="en-GB" sz="1500" b="1" dirty="0">
                <a:solidFill>
                  <a:schemeClr val="bg1"/>
                </a:solidFill>
                <a:latin typeface="Roboto" panose="02000000000000000000" pitchFamily="2" charset="0"/>
                <a:ea typeface="Roboto" panose="02000000000000000000" pitchFamily="2" charset="0"/>
              </a:rPr>
              <a:t>INTERVIEWEE</a:t>
            </a:r>
            <a:r>
              <a:rPr lang="en-US" sz="1500" b="1" dirty="0">
                <a:solidFill>
                  <a:schemeClr val="bg1"/>
                </a:solidFill>
                <a:latin typeface="Roboto" panose="02000000000000000000" pitchFamily="2" charset="0"/>
                <a:ea typeface="Roboto" panose="02000000000000000000" pitchFamily="2" charset="0"/>
              </a:rPr>
              <a:t>: It's </a:t>
            </a:r>
            <a:r>
              <a:rPr lang="en-GB" sz="1500" b="1" dirty="0">
                <a:solidFill>
                  <a:schemeClr val="bg1"/>
                </a:solidFill>
                <a:latin typeface="Roboto" panose="02000000000000000000" pitchFamily="2" charset="0"/>
                <a:ea typeface="Roboto" panose="02000000000000000000" pitchFamily="2" charset="0"/>
              </a:rPr>
              <a:t>great to meet you too. Thank you for considering me for this position.</a:t>
            </a:r>
            <a:endParaRPr lang="en-US" sz="1500" b="1" dirty="0">
              <a:solidFill>
                <a:schemeClr val="bg1"/>
              </a:solidFill>
              <a:latin typeface="Roboto" panose="02000000000000000000" pitchFamily="2" charset="0"/>
              <a:ea typeface="Roboto" panose="02000000000000000000" pitchFamily="2" charset="0"/>
            </a:endParaRPr>
          </a:p>
        </p:txBody>
      </p:sp>
      <p:sp>
        <p:nvSpPr>
          <p:cNvPr id="14" name="Rectangle 13">
            <a:extLst>
              <a:ext uri="{FF2B5EF4-FFF2-40B4-BE49-F238E27FC236}">
                <a16:creationId xmlns:a16="http://schemas.microsoft.com/office/drawing/2014/main" id="{618E4737-648A-58B1-8C76-AA72115F7820}"/>
              </a:ext>
            </a:extLst>
          </p:cNvPr>
          <p:cNvSpPr/>
          <p:nvPr/>
        </p:nvSpPr>
        <p:spPr>
          <a:xfrm>
            <a:off x="560717" y="2015452"/>
            <a:ext cx="8022565" cy="818300"/>
          </a:xfrm>
          <a:prstGeom prst="rect">
            <a:avLst/>
          </a:prstGeom>
          <a:solidFill>
            <a:srgbClr val="00964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nSpc>
                <a:spcPts val="2500"/>
              </a:lnSpc>
            </a:pPr>
            <a:r>
              <a:rPr lang="en-GB" sz="1500" b="1" dirty="0">
                <a:solidFill>
                  <a:schemeClr val="bg1"/>
                </a:solidFill>
                <a:latin typeface="Roboto" panose="02000000000000000000" pitchFamily="2" charset="0"/>
                <a:ea typeface="Roboto" panose="02000000000000000000" pitchFamily="2" charset="0"/>
              </a:rPr>
              <a:t>INTERVIEWEE</a:t>
            </a:r>
            <a:r>
              <a:rPr lang="en-US" sz="1500" b="1" dirty="0">
                <a:solidFill>
                  <a:schemeClr val="bg1"/>
                </a:solidFill>
                <a:latin typeface="Roboto" panose="02000000000000000000" pitchFamily="2" charset="0"/>
                <a:ea typeface="Roboto" panose="02000000000000000000" pitchFamily="2" charset="0"/>
              </a:rPr>
              <a:t>:</a:t>
            </a:r>
            <a:r>
              <a:rPr lang="en-US" sz="1500" b="1" dirty="0">
                <a:solidFill>
                  <a:srgbClr val="009640"/>
                </a:solidFill>
                <a:latin typeface="Roboto" panose="02000000000000000000" pitchFamily="2" charset="0"/>
                <a:ea typeface="Roboto" panose="02000000000000000000" pitchFamily="2" charset="0"/>
              </a:rPr>
              <a:t> </a:t>
            </a:r>
            <a:r>
              <a:rPr lang="en-US" sz="1500" b="1" dirty="0">
                <a:solidFill>
                  <a:schemeClr val="bg1"/>
                </a:solidFill>
                <a:latin typeface="Roboto" panose="02000000000000000000" pitchFamily="2" charset="0"/>
                <a:ea typeface="Roboto" panose="02000000000000000000" pitchFamily="2" charset="0"/>
              </a:rPr>
              <a:t>Good morning. My name is ________, and I'm excited to be interviewing for the marketing coordinator position. (Give your introduction.)</a:t>
            </a:r>
            <a:endParaRPr lang="en-ZA" sz="1500" b="1" dirty="0">
              <a:solidFill>
                <a:schemeClr val="bg1"/>
              </a:solidFill>
            </a:endParaRPr>
          </a:p>
        </p:txBody>
      </p:sp>
      <p:sp>
        <p:nvSpPr>
          <p:cNvPr id="17" name="Rectangle 16">
            <a:extLst>
              <a:ext uri="{FF2B5EF4-FFF2-40B4-BE49-F238E27FC236}">
                <a16:creationId xmlns:a16="http://schemas.microsoft.com/office/drawing/2014/main" id="{3C456475-82F9-A3AE-481A-E1BEF4AB78B3}"/>
              </a:ext>
            </a:extLst>
          </p:cNvPr>
          <p:cNvSpPr/>
          <p:nvPr/>
        </p:nvSpPr>
        <p:spPr>
          <a:xfrm>
            <a:off x="4287328" y="3002600"/>
            <a:ext cx="4295951" cy="2061104"/>
          </a:xfrm>
          <a:prstGeom prst="rect">
            <a:avLst/>
          </a:prstGeom>
          <a:solidFill>
            <a:srgbClr val="003F1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nSpc>
                <a:spcPts val="2500"/>
              </a:lnSpc>
            </a:pPr>
            <a:r>
              <a:rPr lang="en-GB" sz="1500" b="1" dirty="0">
                <a:solidFill>
                  <a:schemeClr val="bg1"/>
                </a:solidFill>
                <a:latin typeface="Roboto" panose="02000000000000000000" pitchFamily="2" charset="0"/>
                <a:ea typeface="Roboto" panose="02000000000000000000" pitchFamily="2" charset="0"/>
              </a:rPr>
              <a:t>INTERVIEWER</a:t>
            </a:r>
            <a:r>
              <a:rPr lang="en-US" sz="1500" b="1" dirty="0">
                <a:solidFill>
                  <a:schemeClr val="bg1"/>
                </a:solidFill>
                <a:latin typeface="Roboto" panose="02000000000000000000" pitchFamily="2" charset="0"/>
                <a:ea typeface="Roboto" panose="02000000000000000000" pitchFamily="2" charset="0"/>
              </a:rPr>
              <a:t>: </a:t>
            </a:r>
            <a:r>
              <a:rPr lang="en-GB" sz="1500" b="1" dirty="0">
                <a:solidFill>
                  <a:schemeClr val="bg1"/>
                </a:solidFill>
                <a:latin typeface="Roboto" panose="02000000000000000000" pitchFamily="2" charset="0"/>
                <a:ea typeface="Roboto" panose="02000000000000000000" pitchFamily="2" charset="0"/>
              </a:rPr>
              <a:t>Thank you for introducing yourself. My name is ________, and I'm the hiring manager for this position. In my role, I'm responsible for ________ and ________, and I work closely with ________ to ensure our business goals are met. It's nice to meet you.</a:t>
            </a:r>
            <a:endParaRPr lang="en-ZA" sz="1500" b="1" dirty="0">
              <a:solidFill>
                <a:schemeClr val="bg1"/>
              </a:solidFill>
            </a:endParaRPr>
          </a:p>
        </p:txBody>
      </p:sp>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Self-Introduction Role Play</a:t>
            </a:r>
            <a:endParaRPr lang="en-ZA" sz="3600" b="1" dirty="0">
              <a:solidFill>
                <a:schemeClr val="bg1"/>
              </a:solidFill>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01DB89AD-2BDA-FEC7-155F-08C3143E4082}"/>
              </a:ext>
            </a:extLst>
          </p:cNvPr>
          <p:cNvSpPr/>
          <p:nvPr/>
        </p:nvSpPr>
        <p:spPr>
          <a:xfrm>
            <a:off x="560714" y="1341839"/>
            <a:ext cx="2475784" cy="512840"/>
          </a:xfrm>
          <a:prstGeom prst="rect">
            <a:avLst/>
          </a:prstGeom>
          <a:solidFill>
            <a:srgbClr val="00649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en-GB" sz="2400" b="1" dirty="0">
                <a:latin typeface="Roboto" panose="02000000000000000000" pitchFamily="2" charset="0"/>
                <a:ea typeface="Roboto" panose="02000000000000000000" pitchFamily="2" charset="0"/>
              </a:rPr>
              <a:t>A job interview</a:t>
            </a:r>
            <a:endParaRPr lang="en-ZA" sz="2400" dirty="0"/>
          </a:p>
        </p:txBody>
      </p:sp>
      <p:sp>
        <p:nvSpPr>
          <p:cNvPr id="7" name="TextBox 6">
            <a:extLst>
              <a:ext uri="{FF2B5EF4-FFF2-40B4-BE49-F238E27FC236}">
                <a16:creationId xmlns:a16="http://schemas.microsoft.com/office/drawing/2014/main" id="{3CCDD38B-9FE6-BCC5-B194-BBF88722B734}"/>
              </a:ext>
            </a:extLst>
          </p:cNvPr>
          <p:cNvSpPr txBox="1"/>
          <p:nvPr/>
        </p:nvSpPr>
        <p:spPr>
          <a:xfrm>
            <a:off x="3174519" y="1301079"/>
            <a:ext cx="5201729" cy="646331"/>
          </a:xfrm>
          <a:prstGeom prst="rect">
            <a:avLst/>
          </a:prstGeom>
          <a:noFill/>
          <a:ln>
            <a:noFill/>
          </a:ln>
        </p:spPr>
        <p:txBody>
          <a:bodyPr wrap="square">
            <a:spAutoFit/>
          </a:bodyPr>
          <a:lstStyle/>
          <a:p>
            <a:pPr marL="0" lvl="0" indent="0" algn="l" rtl="0">
              <a:spcBef>
                <a:spcPts val="0"/>
              </a:spcBef>
              <a:spcAft>
                <a:spcPts val="0"/>
              </a:spcAft>
              <a:buNone/>
            </a:pPr>
            <a:r>
              <a:rPr lang="en-US" b="1" dirty="0">
                <a:solidFill>
                  <a:srgbClr val="00649C"/>
                </a:solidFill>
                <a:latin typeface="Roboto" panose="02000000000000000000" pitchFamily="2" charset="0"/>
                <a:ea typeface="Roboto" panose="02000000000000000000" pitchFamily="2" charset="0"/>
              </a:rPr>
              <a:t>Scenario: </a:t>
            </a:r>
            <a:r>
              <a:rPr lang="en-US" b="1" dirty="0">
                <a:latin typeface="Roboto" panose="02000000000000000000" pitchFamily="2" charset="0"/>
                <a:ea typeface="Roboto" panose="02000000000000000000" pitchFamily="2" charset="0"/>
              </a:rPr>
              <a:t>You </a:t>
            </a:r>
            <a:r>
              <a:rPr lang="en-GB" b="1" dirty="0">
                <a:latin typeface="Roboto" panose="02000000000000000000" pitchFamily="2" charset="0"/>
                <a:ea typeface="Roboto" panose="02000000000000000000" pitchFamily="2" charset="0"/>
              </a:rPr>
              <a:t>(the interviewee) are interviewing for a job. You are starting the interview.</a:t>
            </a:r>
            <a:endParaRPr lang="en-US" b="1"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873666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1+#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4"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Self-Introduction Role Play</a:t>
            </a:r>
            <a:endParaRPr lang="en-ZA" sz="3600" b="1" dirty="0">
              <a:solidFill>
                <a:schemeClr val="bg1"/>
              </a:solidFill>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01DB89AD-2BDA-FEC7-155F-08C3143E4082}"/>
              </a:ext>
            </a:extLst>
          </p:cNvPr>
          <p:cNvSpPr/>
          <p:nvPr/>
        </p:nvSpPr>
        <p:spPr>
          <a:xfrm>
            <a:off x="560714" y="1290083"/>
            <a:ext cx="2725950" cy="676828"/>
          </a:xfrm>
          <a:prstGeom prst="rect">
            <a:avLst/>
          </a:prstGeom>
          <a:solidFill>
            <a:srgbClr val="00649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en-GB" sz="2400" b="1" dirty="0">
                <a:latin typeface="Roboto" panose="02000000000000000000" pitchFamily="2" charset="0"/>
                <a:ea typeface="Roboto" panose="02000000000000000000" pitchFamily="2" charset="0"/>
              </a:rPr>
              <a:t>Business meeting</a:t>
            </a:r>
            <a:endParaRPr lang="en-ZA" sz="2400" dirty="0"/>
          </a:p>
        </p:txBody>
      </p:sp>
      <p:sp>
        <p:nvSpPr>
          <p:cNvPr id="7" name="TextBox 6">
            <a:extLst>
              <a:ext uri="{FF2B5EF4-FFF2-40B4-BE49-F238E27FC236}">
                <a16:creationId xmlns:a16="http://schemas.microsoft.com/office/drawing/2014/main" id="{3CCDD38B-9FE6-BCC5-B194-BBF88722B734}"/>
              </a:ext>
            </a:extLst>
          </p:cNvPr>
          <p:cNvSpPr txBox="1"/>
          <p:nvPr/>
        </p:nvSpPr>
        <p:spPr>
          <a:xfrm>
            <a:off x="3286664" y="1354347"/>
            <a:ext cx="4848045" cy="646331"/>
          </a:xfrm>
          <a:prstGeom prst="rect">
            <a:avLst/>
          </a:prstGeom>
          <a:noFill/>
        </p:spPr>
        <p:txBody>
          <a:bodyPr wrap="square">
            <a:spAutoFit/>
          </a:bodyPr>
          <a:lstStyle/>
          <a:p>
            <a:pPr marL="0" lvl="0" indent="0" algn="l" rtl="0">
              <a:spcBef>
                <a:spcPts val="0"/>
              </a:spcBef>
              <a:spcAft>
                <a:spcPts val="0"/>
              </a:spcAft>
              <a:buNone/>
            </a:pPr>
            <a:r>
              <a:rPr lang="en-US" b="1" dirty="0">
                <a:solidFill>
                  <a:srgbClr val="00649C"/>
                </a:solidFill>
                <a:latin typeface="Roboto" panose="02000000000000000000" pitchFamily="2" charset="0"/>
                <a:ea typeface="Roboto" panose="02000000000000000000" pitchFamily="2" charset="0"/>
              </a:rPr>
              <a:t>Scenario: </a:t>
            </a:r>
            <a:r>
              <a:rPr lang="en-US" b="1" dirty="0">
                <a:latin typeface="Roboto" panose="02000000000000000000" pitchFamily="2" charset="0"/>
                <a:ea typeface="Roboto" panose="02000000000000000000" pitchFamily="2" charset="0"/>
              </a:rPr>
              <a:t>You </a:t>
            </a:r>
            <a:r>
              <a:rPr lang="en-GB" b="1" dirty="0">
                <a:latin typeface="Roboto" panose="02000000000000000000" pitchFamily="2" charset="0"/>
                <a:ea typeface="Roboto" panose="02000000000000000000" pitchFamily="2" charset="0"/>
              </a:rPr>
              <a:t>are visiting a business in another country for a business meeting.</a:t>
            </a:r>
            <a:endParaRPr lang="en-US" b="1" dirty="0">
              <a:latin typeface="Roboto" panose="02000000000000000000" pitchFamily="2" charset="0"/>
              <a:ea typeface="Roboto" panose="02000000000000000000" pitchFamily="2" charset="0"/>
            </a:endParaRPr>
          </a:p>
        </p:txBody>
      </p:sp>
      <p:pic>
        <p:nvPicPr>
          <p:cNvPr id="4" name="Picture 3" descr="A picture containing text, person, people&#10;&#10;Description automatically generated">
            <a:extLst>
              <a:ext uri="{FF2B5EF4-FFF2-40B4-BE49-F238E27FC236}">
                <a16:creationId xmlns:a16="http://schemas.microsoft.com/office/drawing/2014/main" id="{C63C8491-3D05-F9A4-C484-24ABFC6E6A2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3525549" y="2000678"/>
            <a:ext cx="5167226" cy="2464471"/>
          </a:xfrm>
          <a:prstGeom prst="rect">
            <a:avLst/>
          </a:prstGeom>
        </p:spPr>
      </p:pic>
      <p:grpSp>
        <p:nvGrpSpPr>
          <p:cNvPr id="10" name="Group 9">
            <a:extLst>
              <a:ext uri="{FF2B5EF4-FFF2-40B4-BE49-F238E27FC236}">
                <a16:creationId xmlns:a16="http://schemas.microsoft.com/office/drawing/2014/main" id="{181DE6EC-834F-2544-C027-AC6F3DD82E81}"/>
              </a:ext>
            </a:extLst>
          </p:cNvPr>
          <p:cNvGrpSpPr/>
          <p:nvPr/>
        </p:nvGrpSpPr>
        <p:grpSpPr>
          <a:xfrm>
            <a:off x="560713" y="2048677"/>
            <a:ext cx="3459196" cy="1701369"/>
            <a:chOff x="560713" y="2048677"/>
            <a:chExt cx="3459196" cy="1701369"/>
          </a:xfrm>
        </p:grpSpPr>
        <p:sp>
          <p:nvSpPr>
            <p:cNvPr id="14" name="Rectangle 13">
              <a:extLst>
                <a:ext uri="{FF2B5EF4-FFF2-40B4-BE49-F238E27FC236}">
                  <a16:creationId xmlns:a16="http://schemas.microsoft.com/office/drawing/2014/main" id="{618E4737-648A-58B1-8C76-AA72115F7820}"/>
                </a:ext>
              </a:extLst>
            </p:cNvPr>
            <p:cNvSpPr/>
            <p:nvPr/>
          </p:nvSpPr>
          <p:spPr>
            <a:xfrm>
              <a:off x="560713" y="2320507"/>
              <a:ext cx="3459196" cy="1429539"/>
            </a:xfrm>
            <a:prstGeom prst="rect">
              <a:avLst/>
            </a:prstGeom>
            <a:solidFill>
              <a:srgbClr val="643C9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96000" rIns="108000" bIns="108000" rtlCol="0" anchor="ctr"/>
            <a:lstStyle/>
            <a:p>
              <a:pPr>
                <a:lnSpc>
                  <a:spcPts val="2500"/>
                </a:lnSpc>
              </a:pPr>
              <a:r>
                <a:rPr lang="en-GB" sz="1500" b="1" dirty="0">
                  <a:solidFill>
                    <a:schemeClr val="bg1"/>
                  </a:solidFill>
                  <a:latin typeface="Roboto" panose="02000000000000000000" pitchFamily="2" charset="0"/>
                  <a:ea typeface="Roboto" panose="02000000000000000000" pitchFamily="2" charset="0"/>
                </a:rPr>
                <a:t>Hello, my name is ________, and I work as a ________ at ________ in ________. (Give your introduction.)</a:t>
              </a:r>
              <a:endParaRPr lang="en-ZA" sz="1500" b="1" dirty="0">
                <a:solidFill>
                  <a:schemeClr val="bg1"/>
                </a:solidFill>
              </a:endParaRPr>
            </a:p>
          </p:txBody>
        </p:sp>
        <p:sp>
          <p:nvSpPr>
            <p:cNvPr id="6" name="Speech Bubble: Oval 5">
              <a:extLst>
                <a:ext uri="{FF2B5EF4-FFF2-40B4-BE49-F238E27FC236}">
                  <a16:creationId xmlns:a16="http://schemas.microsoft.com/office/drawing/2014/main" id="{FAFD278E-1EDF-B1AB-796C-AA0C78D327F7}"/>
                </a:ext>
              </a:extLst>
            </p:cNvPr>
            <p:cNvSpPr/>
            <p:nvPr/>
          </p:nvSpPr>
          <p:spPr>
            <a:xfrm>
              <a:off x="560714" y="2048677"/>
              <a:ext cx="1771939" cy="578133"/>
            </a:xfrm>
            <a:prstGeom prst="wedgeEllipseCallout">
              <a:avLst/>
            </a:prstGeom>
            <a:solidFill>
              <a:srgbClr val="643C9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BEAEB"/>
                  </a:solidFill>
                  <a:latin typeface="Roboto" panose="02000000000000000000" pitchFamily="2" charset="0"/>
                  <a:ea typeface="Roboto" panose="02000000000000000000" pitchFamily="2" charset="0"/>
                </a:rPr>
                <a:t>You: </a:t>
              </a:r>
              <a:endParaRPr lang="en-ZA" dirty="0"/>
            </a:p>
          </p:txBody>
        </p:sp>
      </p:grpSp>
      <p:grpSp>
        <p:nvGrpSpPr>
          <p:cNvPr id="12" name="Group 11">
            <a:extLst>
              <a:ext uri="{FF2B5EF4-FFF2-40B4-BE49-F238E27FC236}">
                <a16:creationId xmlns:a16="http://schemas.microsoft.com/office/drawing/2014/main" id="{B5ABAAC5-610B-FA92-E5C1-9340F3D07735}"/>
              </a:ext>
            </a:extLst>
          </p:cNvPr>
          <p:cNvGrpSpPr/>
          <p:nvPr/>
        </p:nvGrpSpPr>
        <p:grpSpPr>
          <a:xfrm>
            <a:off x="5502784" y="3853741"/>
            <a:ext cx="2976982" cy="2442773"/>
            <a:chOff x="5502784" y="3853741"/>
            <a:chExt cx="2976982" cy="2442773"/>
          </a:xfrm>
        </p:grpSpPr>
        <p:sp>
          <p:nvSpPr>
            <p:cNvPr id="20" name="Rectangle 19">
              <a:extLst>
                <a:ext uri="{FF2B5EF4-FFF2-40B4-BE49-F238E27FC236}">
                  <a16:creationId xmlns:a16="http://schemas.microsoft.com/office/drawing/2014/main" id="{4EC6C69F-0491-815C-78C5-3206ACC0ECFB}"/>
                </a:ext>
              </a:extLst>
            </p:cNvPr>
            <p:cNvSpPr/>
            <p:nvPr/>
          </p:nvSpPr>
          <p:spPr>
            <a:xfrm>
              <a:off x="5512280" y="4166906"/>
              <a:ext cx="2967486" cy="2129608"/>
            </a:xfrm>
            <a:prstGeom prst="rect">
              <a:avLst/>
            </a:prstGeom>
            <a:solidFill>
              <a:srgbClr val="643C9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96000" rIns="108000" bIns="108000" rtlCol="0" anchor="ctr"/>
            <a:lstStyle/>
            <a:p>
              <a:pPr>
                <a:lnSpc>
                  <a:spcPts val="2500"/>
                </a:lnSpc>
              </a:pPr>
              <a:r>
                <a:rPr lang="en-US" sz="1500" b="1" dirty="0">
                  <a:solidFill>
                    <a:schemeClr val="bg1"/>
                  </a:solidFill>
                  <a:latin typeface="Roboto" panose="02000000000000000000" pitchFamily="2" charset="0"/>
                  <a:ea typeface="Roboto" panose="02000000000000000000" pitchFamily="2" charset="0"/>
                </a:rPr>
                <a:t>Thank you for having me. I'm looking forward to discussing potential business opportunities and exploring ways we can collaborate.</a:t>
              </a:r>
            </a:p>
          </p:txBody>
        </p:sp>
        <p:sp>
          <p:nvSpPr>
            <p:cNvPr id="9" name="Speech Bubble: Oval 8">
              <a:extLst>
                <a:ext uri="{FF2B5EF4-FFF2-40B4-BE49-F238E27FC236}">
                  <a16:creationId xmlns:a16="http://schemas.microsoft.com/office/drawing/2014/main" id="{10A819ED-5002-D43F-95FA-EC95211949DC}"/>
                </a:ext>
              </a:extLst>
            </p:cNvPr>
            <p:cNvSpPr/>
            <p:nvPr/>
          </p:nvSpPr>
          <p:spPr>
            <a:xfrm>
              <a:off x="5502784" y="3853741"/>
              <a:ext cx="1771939" cy="578133"/>
            </a:xfrm>
            <a:prstGeom prst="wedgeEllipseCallout">
              <a:avLst/>
            </a:prstGeom>
            <a:solidFill>
              <a:srgbClr val="643C9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BEAEB"/>
                  </a:solidFill>
                  <a:latin typeface="Roboto" panose="02000000000000000000" pitchFamily="2" charset="0"/>
                  <a:ea typeface="Roboto" panose="02000000000000000000" pitchFamily="2" charset="0"/>
                </a:rPr>
                <a:t>You: </a:t>
              </a:r>
              <a:endParaRPr lang="en-ZA" dirty="0"/>
            </a:p>
          </p:txBody>
        </p:sp>
      </p:grpSp>
      <p:grpSp>
        <p:nvGrpSpPr>
          <p:cNvPr id="11" name="Group 10">
            <a:extLst>
              <a:ext uri="{FF2B5EF4-FFF2-40B4-BE49-F238E27FC236}">
                <a16:creationId xmlns:a16="http://schemas.microsoft.com/office/drawing/2014/main" id="{213E09EE-277F-7CA4-9CA4-BD1A1700951B}"/>
              </a:ext>
            </a:extLst>
          </p:cNvPr>
          <p:cNvGrpSpPr/>
          <p:nvPr/>
        </p:nvGrpSpPr>
        <p:grpSpPr>
          <a:xfrm>
            <a:off x="560713" y="3853741"/>
            <a:ext cx="4727279" cy="2442773"/>
            <a:chOff x="560713" y="3853741"/>
            <a:chExt cx="4727279" cy="2442773"/>
          </a:xfrm>
        </p:grpSpPr>
        <p:sp>
          <p:nvSpPr>
            <p:cNvPr id="17" name="Rectangle 16">
              <a:extLst>
                <a:ext uri="{FF2B5EF4-FFF2-40B4-BE49-F238E27FC236}">
                  <a16:creationId xmlns:a16="http://schemas.microsoft.com/office/drawing/2014/main" id="{3C456475-82F9-A3AE-481A-E1BEF4AB78B3}"/>
                </a:ext>
              </a:extLst>
            </p:cNvPr>
            <p:cNvSpPr/>
            <p:nvPr/>
          </p:nvSpPr>
          <p:spPr>
            <a:xfrm>
              <a:off x="560713" y="4183811"/>
              <a:ext cx="4727279" cy="2112703"/>
            </a:xfrm>
            <a:prstGeom prst="rect">
              <a:avLst/>
            </a:pr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96000" rIns="108000" bIns="108000" rtlCol="0" anchor="ctr"/>
            <a:lstStyle/>
            <a:p>
              <a:pPr>
                <a:lnSpc>
                  <a:spcPts val="2500"/>
                </a:lnSpc>
              </a:pPr>
              <a:r>
                <a:rPr lang="en-US" sz="1500" b="1" dirty="0">
                  <a:solidFill>
                    <a:schemeClr val="bg1"/>
                  </a:solidFill>
                  <a:latin typeface="Roboto" panose="02000000000000000000" pitchFamily="2" charset="0"/>
                  <a:ea typeface="Roboto" panose="02000000000000000000" pitchFamily="2" charset="0"/>
                </a:rPr>
                <a:t>Welcome to our company. My name is ________, and I'm the head of ________ department. In my role, I'm responsible for ________ and ________, and I work closely with ________ to ensure our business objectives are met. It's great to have you here today.</a:t>
              </a:r>
              <a:endParaRPr lang="en-ZA" sz="1500" b="1" dirty="0">
                <a:solidFill>
                  <a:schemeClr val="bg1"/>
                </a:solidFill>
              </a:endParaRPr>
            </a:p>
          </p:txBody>
        </p:sp>
        <p:sp>
          <p:nvSpPr>
            <p:cNvPr id="8" name="Speech Bubble: Oval 7">
              <a:extLst>
                <a:ext uri="{FF2B5EF4-FFF2-40B4-BE49-F238E27FC236}">
                  <a16:creationId xmlns:a16="http://schemas.microsoft.com/office/drawing/2014/main" id="{F3754A26-CC8F-6E2C-7B0C-FF053607116D}"/>
                </a:ext>
              </a:extLst>
            </p:cNvPr>
            <p:cNvSpPr/>
            <p:nvPr/>
          </p:nvSpPr>
          <p:spPr>
            <a:xfrm>
              <a:off x="560713" y="3853741"/>
              <a:ext cx="1771939" cy="603179"/>
            </a:xfrm>
            <a:prstGeom prst="wedgeEllipseCallout">
              <a:avLst/>
            </a:prstGeom>
            <a:solidFill>
              <a:srgbClr val="CC479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EBEAEB"/>
                  </a:solidFill>
                  <a:latin typeface="Roboto" panose="02000000000000000000" pitchFamily="2" charset="0"/>
                  <a:ea typeface="Roboto" panose="02000000000000000000" pitchFamily="2" charset="0"/>
                </a:rPr>
                <a:t>Host: </a:t>
              </a:r>
              <a:endParaRPr lang="en-ZA" dirty="0"/>
            </a:p>
          </p:txBody>
        </p:sp>
      </p:grpSp>
    </p:spTree>
    <p:extLst>
      <p:ext uri="{BB962C8B-B14F-4D97-AF65-F5344CB8AC3E}">
        <p14:creationId xmlns:p14="http://schemas.microsoft.com/office/powerpoint/2010/main" val="200649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Top Tips to Remember</a:t>
            </a:r>
            <a:endParaRPr lang="en-ZA" sz="3600" b="1" dirty="0">
              <a:solidFill>
                <a:schemeClr val="bg1"/>
              </a:solidFill>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77EBCECF-454E-462D-64B9-119F907528DA}"/>
              </a:ext>
            </a:extLst>
          </p:cNvPr>
          <p:cNvGrpSpPr/>
          <p:nvPr/>
        </p:nvGrpSpPr>
        <p:grpSpPr>
          <a:xfrm>
            <a:off x="503297" y="1377544"/>
            <a:ext cx="8036852" cy="646331"/>
            <a:chOff x="503297" y="1377544"/>
            <a:chExt cx="8036852" cy="646331"/>
          </a:xfrm>
        </p:grpSpPr>
        <p:sp>
          <p:nvSpPr>
            <p:cNvPr id="7" name="TextBox 6">
              <a:extLst>
                <a:ext uri="{FF2B5EF4-FFF2-40B4-BE49-F238E27FC236}">
                  <a16:creationId xmlns:a16="http://schemas.microsoft.com/office/drawing/2014/main" id="{3CCDD38B-9FE6-BCC5-B194-BBF88722B734}"/>
                </a:ext>
              </a:extLst>
            </p:cNvPr>
            <p:cNvSpPr txBox="1"/>
            <p:nvPr/>
          </p:nvSpPr>
          <p:spPr>
            <a:xfrm>
              <a:off x="940272" y="1377544"/>
              <a:ext cx="7599877" cy="646331"/>
            </a:xfrm>
            <a:prstGeom prst="rect">
              <a:avLst/>
            </a:prstGeom>
            <a:noFill/>
          </p:spPr>
          <p:txBody>
            <a:bodyPr wrap="square">
              <a:spAutoFit/>
            </a:bodyPr>
            <a:lstStyle/>
            <a:p>
              <a:pPr marL="0" lvl="0" indent="0" algn="l" rtl="0">
                <a:spcBef>
                  <a:spcPts val="0"/>
                </a:spcBef>
                <a:spcAft>
                  <a:spcPts val="0"/>
                </a:spcAft>
                <a:buNone/>
              </a:pPr>
              <a:r>
                <a:rPr lang="en-US" b="1" dirty="0">
                  <a:solidFill>
                    <a:srgbClr val="00A8E7"/>
                  </a:solidFill>
                  <a:latin typeface="Roboto" panose="02000000000000000000" pitchFamily="2" charset="0"/>
                  <a:ea typeface="Roboto" panose="02000000000000000000" pitchFamily="2" charset="0"/>
                </a:rPr>
                <a:t>Be confident: </a:t>
              </a:r>
              <a:r>
                <a:rPr lang="en-US" dirty="0">
                  <a:latin typeface="Roboto" panose="02000000000000000000" pitchFamily="2" charset="0"/>
                  <a:ea typeface="Roboto" panose="02000000000000000000" pitchFamily="2" charset="0"/>
                </a:rPr>
                <a:t>Speak clearly and confidently when introducing yourself. Make eye contact and smile to help put others at ease.</a:t>
              </a:r>
            </a:p>
          </p:txBody>
        </p:sp>
        <p:sp>
          <p:nvSpPr>
            <p:cNvPr id="12" name="Oval 11">
              <a:extLst>
                <a:ext uri="{FF2B5EF4-FFF2-40B4-BE49-F238E27FC236}">
                  <a16:creationId xmlns:a16="http://schemas.microsoft.com/office/drawing/2014/main" id="{37D57F4F-7832-DB1D-4BF6-32770203CA64}"/>
                </a:ext>
              </a:extLst>
            </p:cNvPr>
            <p:cNvSpPr/>
            <p:nvPr/>
          </p:nvSpPr>
          <p:spPr>
            <a:xfrm>
              <a:off x="503297" y="1377544"/>
              <a:ext cx="373618" cy="373618"/>
            </a:xfrm>
            <a:prstGeom prst="ellipse">
              <a:avLst/>
            </a:prstGeom>
            <a:solidFill>
              <a:srgbClr val="00A8E7"/>
            </a:solidFill>
            <a:ln/>
          </p:spPr>
          <p:style>
            <a:lnRef idx="2">
              <a:schemeClr val="accent4"/>
            </a:lnRef>
            <a:fillRef idx="1">
              <a:schemeClr val="lt1"/>
            </a:fillRef>
            <a:effectRef idx="0">
              <a:schemeClr val="accent4"/>
            </a:effectRef>
            <a:fontRef idx="minor">
              <a:schemeClr val="dk1"/>
            </a:fontRef>
          </p:style>
          <p:txBody>
            <a:bodyPr lIns="0" tIns="0" rIns="0" bIns="0" rtlCol="0" anchor="ctr"/>
            <a:lstStyle/>
            <a:p>
              <a:pPr algn="ctr"/>
              <a:r>
                <a:rPr lang="en-ZA" sz="1600" b="1" dirty="0">
                  <a:solidFill>
                    <a:schemeClr val="bg1"/>
                  </a:solidFill>
                  <a:latin typeface="Roboto" panose="02000000000000000000" pitchFamily="2" charset="0"/>
                  <a:ea typeface="Roboto" panose="02000000000000000000" pitchFamily="2" charset="0"/>
                </a:rPr>
                <a:t>1.</a:t>
              </a:r>
            </a:p>
          </p:txBody>
        </p:sp>
      </p:grpSp>
      <p:grpSp>
        <p:nvGrpSpPr>
          <p:cNvPr id="4" name="Group 3">
            <a:extLst>
              <a:ext uri="{FF2B5EF4-FFF2-40B4-BE49-F238E27FC236}">
                <a16:creationId xmlns:a16="http://schemas.microsoft.com/office/drawing/2014/main" id="{E16FD10C-E994-6F5D-F6F0-D8CE5D1C8163}"/>
              </a:ext>
            </a:extLst>
          </p:cNvPr>
          <p:cNvGrpSpPr/>
          <p:nvPr/>
        </p:nvGrpSpPr>
        <p:grpSpPr>
          <a:xfrm>
            <a:off x="503297" y="2070639"/>
            <a:ext cx="8036852" cy="923330"/>
            <a:chOff x="503297" y="2070639"/>
            <a:chExt cx="8036852" cy="923330"/>
          </a:xfrm>
        </p:grpSpPr>
        <p:sp>
          <p:nvSpPr>
            <p:cNvPr id="3" name="TextBox 2">
              <a:extLst>
                <a:ext uri="{FF2B5EF4-FFF2-40B4-BE49-F238E27FC236}">
                  <a16:creationId xmlns:a16="http://schemas.microsoft.com/office/drawing/2014/main" id="{9DB73D8F-2BB4-61AC-EC0F-4A0A0BD2196B}"/>
                </a:ext>
              </a:extLst>
            </p:cNvPr>
            <p:cNvSpPr txBox="1"/>
            <p:nvPr/>
          </p:nvSpPr>
          <p:spPr>
            <a:xfrm>
              <a:off x="940272" y="2070639"/>
              <a:ext cx="7599877" cy="923330"/>
            </a:xfrm>
            <a:prstGeom prst="rect">
              <a:avLst/>
            </a:prstGeom>
            <a:noFill/>
          </p:spPr>
          <p:txBody>
            <a:bodyPr wrap="square">
              <a:spAutoFit/>
            </a:bodyPr>
            <a:lstStyle/>
            <a:p>
              <a:pPr marL="0" lvl="0" indent="0" algn="l" rtl="0">
                <a:spcBef>
                  <a:spcPts val="0"/>
                </a:spcBef>
                <a:spcAft>
                  <a:spcPts val="0"/>
                </a:spcAft>
                <a:buNone/>
              </a:pPr>
              <a:r>
                <a:rPr lang="en-US" b="1" dirty="0">
                  <a:solidFill>
                    <a:srgbClr val="009640"/>
                  </a:solidFill>
                  <a:latin typeface="Roboto" panose="02000000000000000000" pitchFamily="2" charset="0"/>
                  <a:ea typeface="Roboto" panose="02000000000000000000" pitchFamily="2" charset="0"/>
                </a:rPr>
                <a:t>Keep it concise: </a:t>
              </a:r>
              <a:r>
                <a:rPr lang="en-US" dirty="0">
                  <a:latin typeface="Roboto" panose="02000000000000000000" pitchFamily="2" charset="0"/>
                  <a:ea typeface="Roboto" panose="02000000000000000000" pitchFamily="2" charset="0"/>
                </a:rPr>
                <a:t>Keep your introduction brief and to the point. Highlight the most important aspects of your background, experience, and interests.</a:t>
              </a:r>
            </a:p>
          </p:txBody>
        </p:sp>
        <p:sp>
          <p:nvSpPr>
            <p:cNvPr id="13" name="Oval 12">
              <a:extLst>
                <a:ext uri="{FF2B5EF4-FFF2-40B4-BE49-F238E27FC236}">
                  <a16:creationId xmlns:a16="http://schemas.microsoft.com/office/drawing/2014/main" id="{6D45F4D8-CEE2-5A8F-8418-1B5882372DD9}"/>
                </a:ext>
              </a:extLst>
            </p:cNvPr>
            <p:cNvSpPr/>
            <p:nvPr/>
          </p:nvSpPr>
          <p:spPr>
            <a:xfrm>
              <a:off x="503297" y="2103414"/>
              <a:ext cx="373618" cy="373618"/>
            </a:xfrm>
            <a:prstGeom prst="ellipse">
              <a:avLst/>
            </a:prstGeom>
            <a:solidFill>
              <a:srgbClr val="009640"/>
            </a:solidFill>
            <a:ln/>
          </p:spPr>
          <p:style>
            <a:lnRef idx="2">
              <a:schemeClr val="accent4"/>
            </a:lnRef>
            <a:fillRef idx="1">
              <a:schemeClr val="lt1"/>
            </a:fillRef>
            <a:effectRef idx="0">
              <a:schemeClr val="accent4"/>
            </a:effectRef>
            <a:fontRef idx="minor">
              <a:schemeClr val="dk1"/>
            </a:fontRef>
          </p:style>
          <p:txBody>
            <a:bodyPr lIns="0" tIns="0" rIns="0" bIns="0" rtlCol="0" anchor="ctr"/>
            <a:lstStyle/>
            <a:p>
              <a:pPr algn="ctr"/>
              <a:r>
                <a:rPr lang="en-ZA" sz="1600" b="1" dirty="0">
                  <a:solidFill>
                    <a:schemeClr val="bg1"/>
                  </a:solidFill>
                  <a:latin typeface="Roboto" panose="02000000000000000000" pitchFamily="2" charset="0"/>
                  <a:ea typeface="Roboto" panose="02000000000000000000" pitchFamily="2" charset="0"/>
                </a:rPr>
                <a:t>2.</a:t>
              </a:r>
            </a:p>
          </p:txBody>
        </p:sp>
      </p:grpSp>
      <p:grpSp>
        <p:nvGrpSpPr>
          <p:cNvPr id="5" name="Group 4">
            <a:extLst>
              <a:ext uri="{FF2B5EF4-FFF2-40B4-BE49-F238E27FC236}">
                <a16:creationId xmlns:a16="http://schemas.microsoft.com/office/drawing/2014/main" id="{9706DBD9-F639-4837-EEAE-5642A251AAE6}"/>
              </a:ext>
            </a:extLst>
          </p:cNvPr>
          <p:cNvGrpSpPr/>
          <p:nvPr/>
        </p:nvGrpSpPr>
        <p:grpSpPr>
          <a:xfrm>
            <a:off x="503297" y="3052177"/>
            <a:ext cx="8002344" cy="923330"/>
            <a:chOff x="503297" y="3052177"/>
            <a:chExt cx="8002344" cy="923330"/>
          </a:xfrm>
        </p:grpSpPr>
        <p:sp>
          <p:nvSpPr>
            <p:cNvPr id="6" name="TextBox 5">
              <a:extLst>
                <a:ext uri="{FF2B5EF4-FFF2-40B4-BE49-F238E27FC236}">
                  <a16:creationId xmlns:a16="http://schemas.microsoft.com/office/drawing/2014/main" id="{1C912D5D-DA66-5FC9-3075-34AE13BCF500}"/>
                </a:ext>
              </a:extLst>
            </p:cNvPr>
            <p:cNvSpPr txBox="1"/>
            <p:nvPr/>
          </p:nvSpPr>
          <p:spPr>
            <a:xfrm>
              <a:off x="940272" y="3052177"/>
              <a:ext cx="7565369" cy="923330"/>
            </a:xfrm>
            <a:prstGeom prst="rect">
              <a:avLst/>
            </a:prstGeom>
            <a:noFill/>
          </p:spPr>
          <p:txBody>
            <a:bodyPr wrap="square">
              <a:spAutoFit/>
            </a:bodyPr>
            <a:lstStyle/>
            <a:p>
              <a:pPr marL="0" lvl="0" indent="0" algn="l" rtl="0">
                <a:spcBef>
                  <a:spcPts val="0"/>
                </a:spcBef>
                <a:spcAft>
                  <a:spcPts val="0"/>
                </a:spcAft>
                <a:buNone/>
              </a:pPr>
              <a:r>
                <a:rPr lang="en-US" b="1" dirty="0">
                  <a:solidFill>
                    <a:srgbClr val="00A8E7"/>
                  </a:solidFill>
                  <a:latin typeface="Roboto" panose="02000000000000000000" pitchFamily="2" charset="0"/>
                  <a:ea typeface="Roboto" panose="02000000000000000000" pitchFamily="2" charset="0"/>
                </a:rPr>
                <a:t>Use appropriate language: </a:t>
              </a:r>
              <a:r>
                <a:rPr lang="en-US" dirty="0">
                  <a:latin typeface="Roboto" panose="02000000000000000000" pitchFamily="2" charset="0"/>
                  <a:ea typeface="Roboto" panose="02000000000000000000" pitchFamily="2" charset="0"/>
                </a:rPr>
                <a:t>Choose language that is professional and appropriate for the situation. Avoid slang or jargon that may not be understood by everyone.</a:t>
              </a:r>
            </a:p>
          </p:txBody>
        </p:sp>
        <p:sp>
          <p:nvSpPr>
            <p:cNvPr id="15" name="Oval 14">
              <a:extLst>
                <a:ext uri="{FF2B5EF4-FFF2-40B4-BE49-F238E27FC236}">
                  <a16:creationId xmlns:a16="http://schemas.microsoft.com/office/drawing/2014/main" id="{D2142FED-F029-942D-28E6-12583FB4FDDE}"/>
                </a:ext>
              </a:extLst>
            </p:cNvPr>
            <p:cNvSpPr/>
            <p:nvPr/>
          </p:nvSpPr>
          <p:spPr>
            <a:xfrm>
              <a:off x="503297" y="3097094"/>
              <a:ext cx="373618" cy="373618"/>
            </a:xfrm>
            <a:prstGeom prst="ellipse">
              <a:avLst/>
            </a:prstGeom>
            <a:solidFill>
              <a:srgbClr val="00A8E7"/>
            </a:solidFill>
            <a:ln/>
          </p:spPr>
          <p:style>
            <a:lnRef idx="2">
              <a:schemeClr val="accent4"/>
            </a:lnRef>
            <a:fillRef idx="1">
              <a:schemeClr val="lt1"/>
            </a:fillRef>
            <a:effectRef idx="0">
              <a:schemeClr val="accent4"/>
            </a:effectRef>
            <a:fontRef idx="minor">
              <a:schemeClr val="dk1"/>
            </a:fontRef>
          </p:style>
          <p:txBody>
            <a:bodyPr lIns="0" tIns="0" rIns="0" bIns="0" rtlCol="0" anchor="ctr"/>
            <a:lstStyle/>
            <a:p>
              <a:pPr algn="ctr"/>
              <a:r>
                <a:rPr lang="en-ZA" sz="1600" b="1" dirty="0">
                  <a:solidFill>
                    <a:schemeClr val="bg1"/>
                  </a:solidFill>
                  <a:latin typeface="Roboto" panose="02000000000000000000" pitchFamily="2" charset="0"/>
                  <a:ea typeface="Roboto" panose="02000000000000000000" pitchFamily="2" charset="0"/>
                </a:rPr>
                <a:t>3.</a:t>
              </a:r>
            </a:p>
          </p:txBody>
        </p:sp>
      </p:grpSp>
      <p:grpSp>
        <p:nvGrpSpPr>
          <p:cNvPr id="10" name="Group 9">
            <a:extLst>
              <a:ext uri="{FF2B5EF4-FFF2-40B4-BE49-F238E27FC236}">
                <a16:creationId xmlns:a16="http://schemas.microsoft.com/office/drawing/2014/main" id="{23092E71-E5D6-5AFC-31FE-04B158681AF1}"/>
              </a:ext>
            </a:extLst>
          </p:cNvPr>
          <p:cNvGrpSpPr/>
          <p:nvPr/>
        </p:nvGrpSpPr>
        <p:grpSpPr>
          <a:xfrm>
            <a:off x="503290" y="4034682"/>
            <a:ext cx="8002351" cy="923330"/>
            <a:chOff x="503290" y="4034682"/>
            <a:chExt cx="8002351" cy="923330"/>
          </a:xfrm>
        </p:grpSpPr>
        <p:sp>
          <p:nvSpPr>
            <p:cNvPr id="8" name="TextBox 7">
              <a:extLst>
                <a:ext uri="{FF2B5EF4-FFF2-40B4-BE49-F238E27FC236}">
                  <a16:creationId xmlns:a16="http://schemas.microsoft.com/office/drawing/2014/main" id="{D0643AA3-0C5E-EC7D-FFC3-9D3B632F6A15}"/>
                </a:ext>
              </a:extLst>
            </p:cNvPr>
            <p:cNvSpPr txBox="1"/>
            <p:nvPr/>
          </p:nvSpPr>
          <p:spPr>
            <a:xfrm>
              <a:off x="940272" y="4034682"/>
              <a:ext cx="7565369" cy="923330"/>
            </a:xfrm>
            <a:prstGeom prst="rect">
              <a:avLst/>
            </a:prstGeom>
            <a:noFill/>
          </p:spPr>
          <p:txBody>
            <a:bodyPr wrap="square">
              <a:spAutoFit/>
            </a:bodyPr>
            <a:lstStyle/>
            <a:p>
              <a:pPr marL="0" lvl="0" indent="0" algn="l" rtl="0">
                <a:spcBef>
                  <a:spcPts val="0"/>
                </a:spcBef>
                <a:spcAft>
                  <a:spcPts val="0"/>
                </a:spcAft>
                <a:buNone/>
              </a:pPr>
              <a:r>
                <a:rPr lang="en-US" b="1" dirty="0">
                  <a:solidFill>
                    <a:srgbClr val="009640"/>
                  </a:solidFill>
                  <a:latin typeface="Roboto" panose="02000000000000000000" pitchFamily="2" charset="0"/>
                  <a:ea typeface="Roboto" panose="02000000000000000000" pitchFamily="2" charset="0"/>
                </a:rPr>
                <a:t>Practice, practice, practice: </a:t>
              </a:r>
              <a:r>
                <a:rPr lang="en-US" dirty="0">
                  <a:latin typeface="Roboto" panose="02000000000000000000" pitchFamily="2" charset="0"/>
                  <a:ea typeface="Roboto" panose="02000000000000000000" pitchFamily="2" charset="0"/>
                </a:rPr>
                <a:t>Rehearse your self-introduction before the event. This will help you feel more comfortable and confident when it's time to introduce yourself.</a:t>
              </a:r>
            </a:p>
          </p:txBody>
        </p:sp>
        <p:sp>
          <p:nvSpPr>
            <p:cNvPr id="16" name="Oval 15">
              <a:extLst>
                <a:ext uri="{FF2B5EF4-FFF2-40B4-BE49-F238E27FC236}">
                  <a16:creationId xmlns:a16="http://schemas.microsoft.com/office/drawing/2014/main" id="{36A24FB9-6B36-A9C3-0B73-5E070D247758}"/>
                </a:ext>
              </a:extLst>
            </p:cNvPr>
            <p:cNvSpPr/>
            <p:nvPr/>
          </p:nvSpPr>
          <p:spPr>
            <a:xfrm>
              <a:off x="503290" y="4034682"/>
              <a:ext cx="373618" cy="373618"/>
            </a:xfrm>
            <a:prstGeom prst="ellipse">
              <a:avLst/>
            </a:prstGeom>
            <a:solidFill>
              <a:srgbClr val="009640"/>
            </a:solidFill>
            <a:ln/>
          </p:spPr>
          <p:style>
            <a:lnRef idx="2">
              <a:schemeClr val="accent4"/>
            </a:lnRef>
            <a:fillRef idx="1">
              <a:schemeClr val="lt1"/>
            </a:fillRef>
            <a:effectRef idx="0">
              <a:schemeClr val="accent4"/>
            </a:effectRef>
            <a:fontRef idx="minor">
              <a:schemeClr val="dk1"/>
            </a:fontRef>
          </p:style>
          <p:txBody>
            <a:bodyPr lIns="0" tIns="0" rIns="0" bIns="0" rtlCol="0" anchor="ctr"/>
            <a:lstStyle/>
            <a:p>
              <a:pPr algn="ctr"/>
              <a:r>
                <a:rPr lang="en-ZA" sz="1600" b="1" dirty="0">
                  <a:solidFill>
                    <a:schemeClr val="bg1"/>
                  </a:solidFill>
                  <a:latin typeface="Roboto" panose="02000000000000000000" pitchFamily="2" charset="0"/>
                  <a:ea typeface="Roboto" panose="02000000000000000000" pitchFamily="2" charset="0"/>
                </a:rPr>
                <a:t>4.</a:t>
              </a:r>
            </a:p>
          </p:txBody>
        </p:sp>
      </p:grpSp>
      <p:grpSp>
        <p:nvGrpSpPr>
          <p:cNvPr id="11" name="Group 10">
            <a:extLst>
              <a:ext uri="{FF2B5EF4-FFF2-40B4-BE49-F238E27FC236}">
                <a16:creationId xmlns:a16="http://schemas.microsoft.com/office/drawing/2014/main" id="{0136D571-E267-9473-5F3D-AEDF0E208119}"/>
              </a:ext>
            </a:extLst>
          </p:cNvPr>
          <p:cNvGrpSpPr/>
          <p:nvPr/>
        </p:nvGrpSpPr>
        <p:grpSpPr>
          <a:xfrm>
            <a:off x="503290" y="5018791"/>
            <a:ext cx="8036859" cy="1200329"/>
            <a:chOff x="503290" y="5018791"/>
            <a:chExt cx="8036859" cy="1200329"/>
          </a:xfrm>
        </p:grpSpPr>
        <p:sp>
          <p:nvSpPr>
            <p:cNvPr id="9" name="TextBox 8">
              <a:extLst>
                <a:ext uri="{FF2B5EF4-FFF2-40B4-BE49-F238E27FC236}">
                  <a16:creationId xmlns:a16="http://schemas.microsoft.com/office/drawing/2014/main" id="{4AD7D961-9654-F89B-8121-59303EB472EE}"/>
                </a:ext>
              </a:extLst>
            </p:cNvPr>
            <p:cNvSpPr txBox="1"/>
            <p:nvPr/>
          </p:nvSpPr>
          <p:spPr>
            <a:xfrm>
              <a:off x="940272" y="5018791"/>
              <a:ext cx="7599877" cy="1200329"/>
            </a:xfrm>
            <a:prstGeom prst="rect">
              <a:avLst/>
            </a:prstGeom>
            <a:noFill/>
          </p:spPr>
          <p:txBody>
            <a:bodyPr wrap="square">
              <a:spAutoFit/>
            </a:bodyPr>
            <a:lstStyle/>
            <a:p>
              <a:pPr marL="0" lvl="0" indent="0" algn="l" rtl="0">
                <a:spcBef>
                  <a:spcPts val="0"/>
                </a:spcBef>
                <a:spcAft>
                  <a:spcPts val="0"/>
                </a:spcAft>
                <a:buNone/>
              </a:pPr>
              <a:r>
                <a:rPr lang="en-US" b="1" dirty="0">
                  <a:solidFill>
                    <a:srgbClr val="00A8E7"/>
                  </a:solidFill>
                  <a:latin typeface="Roboto" panose="02000000000000000000" pitchFamily="2" charset="0"/>
                  <a:ea typeface="Roboto" panose="02000000000000000000" pitchFamily="2" charset="0"/>
                </a:rPr>
                <a:t>Be prepared to adapt: </a:t>
              </a:r>
              <a:r>
                <a:rPr lang="en-US" dirty="0">
                  <a:latin typeface="Roboto" panose="02000000000000000000" pitchFamily="2" charset="0"/>
                  <a:ea typeface="Roboto" panose="02000000000000000000" pitchFamily="2" charset="0"/>
                </a:rPr>
                <a:t>Be prepared to adjust your introduction depending on the situation and the audience. You may need to tailor your introduction to suit the context or the interests of the people you're speaking with.</a:t>
              </a:r>
            </a:p>
          </p:txBody>
        </p:sp>
        <p:sp>
          <p:nvSpPr>
            <p:cNvPr id="18" name="Oval 17">
              <a:extLst>
                <a:ext uri="{FF2B5EF4-FFF2-40B4-BE49-F238E27FC236}">
                  <a16:creationId xmlns:a16="http://schemas.microsoft.com/office/drawing/2014/main" id="{F893150B-6A07-1BEA-82C6-A6A1EA707F69}"/>
                </a:ext>
              </a:extLst>
            </p:cNvPr>
            <p:cNvSpPr/>
            <p:nvPr/>
          </p:nvSpPr>
          <p:spPr>
            <a:xfrm>
              <a:off x="503290" y="5018791"/>
              <a:ext cx="373618" cy="373618"/>
            </a:xfrm>
            <a:prstGeom prst="ellipse">
              <a:avLst/>
            </a:prstGeom>
            <a:solidFill>
              <a:srgbClr val="00A8E7"/>
            </a:solidFill>
            <a:ln/>
          </p:spPr>
          <p:style>
            <a:lnRef idx="2">
              <a:schemeClr val="accent4"/>
            </a:lnRef>
            <a:fillRef idx="1">
              <a:schemeClr val="lt1"/>
            </a:fillRef>
            <a:effectRef idx="0">
              <a:schemeClr val="accent4"/>
            </a:effectRef>
            <a:fontRef idx="minor">
              <a:schemeClr val="dk1"/>
            </a:fontRef>
          </p:style>
          <p:txBody>
            <a:bodyPr lIns="0" tIns="0" rIns="0" bIns="0" rtlCol="0" anchor="ctr"/>
            <a:lstStyle/>
            <a:p>
              <a:pPr algn="ctr"/>
              <a:r>
                <a:rPr lang="en-ZA" sz="1600" b="1" dirty="0">
                  <a:solidFill>
                    <a:schemeClr val="bg1"/>
                  </a:solidFill>
                  <a:latin typeface="Roboto" panose="02000000000000000000" pitchFamily="2" charset="0"/>
                  <a:ea typeface="Roboto" panose="02000000000000000000" pitchFamily="2" charset="0"/>
                </a:rPr>
                <a:t>5.</a:t>
              </a:r>
            </a:p>
          </p:txBody>
        </p:sp>
      </p:grpSp>
    </p:spTree>
    <p:extLst>
      <p:ext uri="{BB962C8B-B14F-4D97-AF65-F5344CB8AC3E}">
        <p14:creationId xmlns:p14="http://schemas.microsoft.com/office/powerpoint/2010/main" val="318890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893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61442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map&#10;&#10;Description automatically generated">
            <a:extLst>
              <a:ext uri="{FF2B5EF4-FFF2-40B4-BE49-F238E27FC236}">
                <a16:creationId xmlns:a16="http://schemas.microsoft.com/office/drawing/2014/main" id="{720E06A1-D7B9-580B-6770-B8C54ACCB9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3228" y="3006483"/>
            <a:ext cx="5119816" cy="3433872"/>
          </a:xfrm>
          <a:prstGeom prst="rect">
            <a:avLst/>
          </a:prstGeom>
        </p:spPr>
      </p:pic>
      <p:sp>
        <p:nvSpPr>
          <p:cNvPr id="14" name="Green block 3">
            <a:extLst>
              <a:ext uri="{FF2B5EF4-FFF2-40B4-BE49-F238E27FC236}">
                <a16:creationId xmlns:a16="http://schemas.microsoft.com/office/drawing/2014/main" id="{738857E0-73A2-2DDD-50BC-5EB7A5150CF5}"/>
              </a:ext>
            </a:extLst>
          </p:cNvPr>
          <p:cNvSpPr/>
          <p:nvPr/>
        </p:nvSpPr>
        <p:spPr>
          <a:xfrm>
            <a:off x="3051107" y="3402132"/>
            <a:ext cx="5532170" cy="516726"/>
          </a:xfrm>
          <a:prstGeom prst="rect">
            <a:avLst/>
          </a:pr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b="1" dirty="0">
                <a:latin typeface="Roboto" panose="02000000000000000000" pitchFamily="2" charset="0"/>
                <a:ea typeface="Roboto" panose="02000000000000000000" pitchFamily="2" charset="0"/>
              </a:rPr>
              <a:t>To practise self-introduction skills in role-plays</a:t>
            </a:r>
            <a:endParaRPr lang="en-ZA" dirty="0">
              <a:latin typeface="Roboto" panose="02000000000000000000" pitchFamily="2" charset="0"/>
              <a:ea typeface="Roboto" panose="02000000000000000000" pitchFamily="2" charset="0"/>
            </a:endParaRPr>
          </a:p>
        </p:txBody>
      </p:sp>
      <p:sp>
        <p:nvSpPr>
          <p:cNvPr id="13" name="Blue block 2">
            <a:extLst>
              <a:ext uri="{FF2B5EF4-FFF2-40B4-BE49-F238E27FC236}">
                <a16:creationId xmlns:a16="http://schemas.microsoft.com/office/drawing/2014/main" id="{988143C9-A01D-F882-AB73-6036E85E9C56}"/>
              </a:ext>
            </a:extLst>
          </p:cNvPr>
          <p:cNvSpPr/>
          <p:nvPr/>
        </p:nvSpPr>
        <p:spPr>
          <a:xfrm>
            <a:off x="3051110" y="2414400"/>
            <a:ext cx="5532170" cy="807328"/>
          </a:xfrm>
          <a:prstGeom prst="rect">
            <a:avLst/>
          </a:prstGeom>
          <a:solidFill>
            <a:srgbClr val="0064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en-US" b="1" dirty="0">
                <a:solidFill>
                  <a:schemeClr val="bg1"/>
                </a:solidFill>
                <a:latin typeface="Roboto" panose="02000000000000000000" pitchFamily="2" charset="0"/>
                <a:ea typeface="Roboto" panose="02000000000000000000" pitchFamily="2" charset="0"/>
              </a:rPr>
              <a:t>To learn appropriate language and expressions to use in a self-introduction in a business setting</a:t>
            </a:r>
            <a:endParaRPr lang="en-ZA" dirty="0">
              <a:latin typeface="Roboto" panose="02000000000000000000" pitchFamily="2" charset="0"/>
              <a:ea typeface="Roboto" panose="02000000000000000000" pitchFamily="2" charset="0"/>
            </a:endParaRPr>
          </a:p>
        </p:txBody>
      </p:sp>
      <p:sp>
        <p:nvSpPr>
          <p:cNvPr id="12" name="Green block 1">
            <a:extLst>
              <a:ext uri="{FF2B5EF4-FFF2-40B4-BE49-F238E27FC236}">
                <a16:creationId xmlns:a16="http://schemas.microsoft.com/office/drawing/2014/main" id="{DAA411A2-0176-8CCC-8100-8C3529170865}"/>
              </a:ext>
            </a:extLst>
          </p:cNvPr>
          <p:cNvSpPr/>
          <p:nvPr/>
        </p:nvSpPr>
        <p:spPr>
          <a:xfrm>
            <a:off x="3051110" y="1422638"/>
            <a:ext cx="5532168" cy="807328"/>
          </a:xfrm>
          <a:prstGeom prst="rect">
            <a:avLst/>
          </a:pr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nSpc>
                <a:spcPts val="2500"/>
              </a:lnSpc>
            </a:pPr>
            <a:r>
              <a:rPr lang="en-US" b="1" dirty="0">
                <a:solidFill>
                  <a:schemeClr val="bg1"/>
                </a:solidFill>
                <a:latin typeface="Roboto" panose="02000000000000000000" pitchFamily="2" charset="0"/>
                <a:ea typeface="Roboto" panose="02000000000000000000" pitchFamily="2" charset="0"/>
              </a:rPr>
              <a:t>To learn and understand the different parts of a self-introduction</a:t>
            </a:r>
            <a:endParaRPr lang="en-ZA" dirty="0">
              <a:latin typeface="Roboto" panose="02000000000000000000" pitchFamily="2" charset="0"/>
              <a:ea typeface="Roboto" panose="02000000000000000000" pitchFamily="2" charset="0"/>
            </a:endParaRPr>
          </a:p>
        </p:txBody>
      </p:sp>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Lesson objectives</a:t>
            </a:r>
            <a:endParaRPr lang="en-ZA" sz="3600" b="1" dirty="0">
              <a:solidFill>
                <a:schemeClr val="bg1"/>
              </a:solidFill>
              <a:latin typeface="Roboto" panose="02000000000000000000" pitchFamily="2" charset="0"/>
              <a:ea typeface="Roboto" panose="02000000000000000000" pitchFamily="2" charset="0"/>
            </a:endParaRPr>
          </a:p>
        </p:txBody>
      </p:sp>
      <p:sp>
        <p:nvSpPr>
          <p:cNvPr id="7" name="cicle 3">
            <a:extLst>
              <a:ext uri="{FF2B5EF4-FFF2-40B4-BE49-F238E27FC236}">
                <a16:creationId xmlns:a16="http://schemas.microsoft.com/office/drawing/2014/main" id="{6E135F36-CFF0-7DC1-133A-DC003F3875AC}"/>
              </a:ext>
            </a:extLst>
          </p:cNvPr>
          <p:cNvSpPr/>
          <p:nvPr/>
        </p:nvSpPr>
        <p:spPr>
          <a:xfrm>
            <a:off x="2580770" y="3402131"/>
            <a:ext cx="348530" cy="348530"/>
          </a:xfrm>
          <a:prstGeom prst="ellipse">
            <a:avLst/>
          </a:pr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600" b="1" dirty="0">
                <a:latin typeface="Roboto" panose="02000000000000000000" pitchFamily="2" charset="0"/>
                <a:ea typeface="Roboto" panose="02000000000000000000" pitchFamily="2" charset="0"/>
              </a:rPr>
              <a:t>3.</a:t>
            </a:r>
          </a:p>
        </p:txBody>
      </p:sp>
      <p:sp>
        <p:nvSpPr>
          <p:cNvPr id="11" name="circle 2">
            <a:extLst>
              <a:ext uri="{FF2B5EF4-FFF2-40B4-BE49-F238E27FC236}">
                <a16:creationId xmlns:a16="http://schemas.microsoft.com/office/drawing/2014/main" id="{FF2300F6-07FC-A53B-CCA1-C2BA60C88D2A}"/>
              </a:ext>
            </a:extLst>
          </p:cNvPr>
          <p:cNvSpPr/>
          <p:nvPr/>
        </p:nvSpPr>
        <p:spPr>
          <a:xfrm>
            <a:off x="2580770" y="2414400"/>
            <a:ext cx="348530" cy="348530"/>
          </a:xfrm>
          <a:prstGeom prst="ellipse">
            <a:avLst/>
          </a:prstGeom>
          <a:solidFill>
            <a:srgbClr val="0064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600" b="1" dirty="0">
                <a:latin typeface="Roboto" panose="02000000000000000000" pitchFamily="2" charset="0"/>
                <a:ea typeface="Roboto" panose="02000000000000000000" pitchFamily="2" charset="0"/>
              </a:rPr>
              <a:t>2.</a:t>
            </a:r>
          </a:p>
        </p:txBody>
      </p:sp>
      <p:sp>
        <p:nvSpPr>
          <p:cNvPr id="17" name="circle 1">
            <a:extLst>
              <a:ext uri="{FF2B5EF4-FFF2-40B4-BE49-F238E27FC236}">
                <a16:creationId xmlns:a16="http://schemas.microsoft.com/office/drawing/2014/main" id="{4DF4BF66-5AA7-8535-4EC5-F6A6EB68FE37}"/>
              </a:ext>
            </a:extLst>
          </p:cNvPr>
          <p:cNvSpPr/>
          <p:nvPr/>
        </p:nvSpPr>
        <p:spPr>
          <a:xfrm>
            <a:off x="2580770" y="1422638"/>
            <a:ext cx="348530" cy="348530"/>
          </a:xfrm>
          <a:prstGeom prst="ellipse">
            <a:avLst/>
          </a:pr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600" b="1" dirty="0">
                <a:latin typeface="Roboto" panose="02000000000000000000" pitchFamily="2" charset="0"/>
                <a:ea typeface="Roboto" panose="02000000000000000000" pitchFamily="2" charset="0"/>
              </a:rPr>
              <a:t>1.</a:t>
            </a:r>
          </a:p>
        </p:txBody>
      </p:sp>
    </p:spTree>
    <p:extLst>
      <p:ext uri="{BB962C8B-B14F-4D97-AF65-F5344CB8AC3E}">
        <p14:creationId xmlns:p14="http://schemas.microsoft.com/office/powerpoint/2010/main" val="128623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1+#ppt_w/2"/>
                                          </p:val>
                                        </p:tav>
                                        <p:tav tm="100000">
                                          <p:val>
                                            <p:strVal val="#ppt_x"/>
                                          </p:val>
                                        </p:tav>
                                      </p:tavLst>
                                    </p:anim>
                                    <p:anim calcmode="lin" valueType="num">
                                      <p:cBhvr additive="base">
                                        <p:cTn id="14"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1+#ppt_w/2"/>
                                          </p:val>
                                        </p:tav>
                                        <p:tav tm="100000">
                                          <p:val>
                                            <p:strVal val="#ppt_x"/>
                                          </p:val>
                                        </p:tav>
                                      </p:tavLst>
                                    </p:anim>
                                    <p:anim calcmode="lin" valueType="num">
                                      <p:cBhvr additive="base">
                                        <p:cTn id="20"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D0B2DB62-E9E6-E3C6-9CB4-153C3115E88E}"/>
              </a:ext>
            </a:extLst>
          </p:cNvPr>
          <p:cNvSpPr/>
          <p:nvPr/>
        </p:nvSpPr>
        <p:spPr>
          <a:xfrm>
            <a:off x="1074839" y="3844404"/>
            <a:ext cx="3245234" cy="1791282"/>
          </a:xfrm>
          <a:prstGeom prst="rect">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ctr"/>
          <a:lstStyle/>
          <a:p>
            <a:pPr>
              <a:lnSpc>
                <a:spcPts val="2500"/>
              </a:lnSpc>
            </a:pPr>
            <a:r>
              <a:rPr lang="en-US" sz="1800" b="1" dirty="0">
                <a:solidFill>
                  <a:schemeClr val="bg1"/>
                </a:solidFill>
                <a:latin typeface="Roboto" panose="02000000000000000000" pitchFamily="2" charset="0"/>
                <a:ea typeface="Roboto" panose="02000000000000000000" pitchFamily="2" charset="0"/>
              </a:rPr>
              <a:t>In this lesson, you will </a:t>
            </a:r>
          </a:p>
          <a:p>
            <a:pPr>
              <a:lnSpc>
                <a:spcPts val="2500"/>
              </a:lnSpc>
            </a:pPr>
            <a:r>
              <a:rPr lang="en-US" sz="1800" b="1" dirty="0">
                <a:solidFill>
                  <a:schemeClr val="bg1"/>
                </a:solidFill>
                <a:latin typeface="Roboto" panose="02000000000000000000" pitchFamily="2" charset="0"/>
                <a:ea typeface="Roboto" panose="02000000000000000000" pitchFamily="2" charset="0"/>
              </a:rPr>
              <a:t>learn how to introduce </a:t>
            </a:r>
          </a:p>
          <a:p>
            <a:pPr>
              <a:lnSpc>
                <a:spcPts val="2500"/>
              </a:lnSpc>
            </a:pPr>
            <a:r>
              <a:rPr lang="en-US" sz="1800" b="1" dirty="0">
                <a:solidFill>
                  <a:schemeClr val="bg1"/>
                </a:solidFill>
                <a:latin typeface="Roboto" panose="02000000000000000000" pitchFamily="2" charset="0"/>
                <a:ea typeface="Roboto" panose="02000000000000000000" pitchFamily="2" charset="0"/>
              </a:rPr>
              <a:t>yourself to a new </a:t>
            </a:r>
          </a:p>
          <a:p>
            <a:pPr>
              <a:lnSpc>
                <a:spcPts val="2500"/>
              </a:lnSpc>
            </a:pPr>
            <a:r>
              <a:rPr lang="en-US" sz="1800" b="1" dirty="0">
                <a:solidFill>
                  <a:schemeClr val="bg1"/>
                </a:solidFill>
                <a:latin typeface="Roboto" panose="02000000000000000000" pitchFamily="2" charset="0"/>
                <a:ea typeface="Roboto" panose="02000000000000000000" pitchFamily="2" charset="0"/>
              </a:rPr>
              <a:t>person in a business</a:t>
            </a:r>
          </a:p>
          <a:p>
            <a:pPr>
              <a:lnSpc>
                <a:spcPts val="2500"/>
              </a:lnSpc>
            </a:pPr>
            <a:r>
              <a:rPr lang="en-US" sz="1800" b="1" dirty="0">
                <a:solidFill>
                  <a:schemeClr val="bg1"/>
                </a:solidFill>
                <a:latin typeface="Roboto" panose="02000000000000000000" pitchFamily="2" charset="0"/>
                <a:ea typeface="Roboto" panose="02000000000000000000" pitchFamily="2" charset="0"/>
              </a:rPr>
              <a:t>environment.</a:t>
            </a:r>
            <a:endParaRPr lang="en-ZA" dirty="0"/>
          </a:p>
        </p:txBody>
      </p:sp>
      <p:sp>
        <p:nvSpPr>
          <p:cNvPr id="6" name="cicle 3">
            <a:extLst>
              <a:ext uri="{FF2B5EF4-FFF2-40B4-BE49-F238E27FC236}">
                <a16:creationId xmlns:a16="http://schemas.microsoft.com/office/drawing/2014/main" id="{5E429724-B85E-7E41-3347-FB26C719A453}"/>
              </a:ext>
            </a:extLst>
          </p:cNvPr>
          <p:cNvSpPr/>
          <p:nvPr/>
        </p:nvSpPr>
        <p:spPr>
          <a:xfrm>
            <a:off x="614338" y="3844405"/>
            <a:ext cx="348530" cy="348530"/>
          </a:xfrm>
          <a:prstGeom prst="ellipse">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600" b="1" dirty="0">
                <a:latin typeface="Roboto" panose="02000000000000000000" pitchFamily="2" charset="0"/>
                <a:ea typeface="Roboto" panose="02000000000000000000" pitchFamily="2" charset="0"/>
              </a:rPr>
              <a:t>3.</a:t>
            </a:r>
          </a:p>
        </p:txBody>
      </p:sp>
      <p:sp>
        <p:nvSpPr>
          <p:cNvPr id="4" name="Rectangle 2">
            <a:extLst>
              <a:ext uri="{FF2B5EF4-FFF2-40B4-BE49-F238E27FC236}">
                <a16:creationId xmlns:a16="http://schemas.microsoft.com/office/drawing/2014/main" id="{7DAE839C-14D2-F320-E621-D7A23C0394C5}"/>
              </a:ext>
            </a:extLst>
          </p:cNvPr>
          <p:cNvSpPr/>
          <p:nvPr/>
        </p:nvSpPr>
        <p:spPr>
          <a:xfrm>
            <a:off x="1074840" y="2458816"/>
            <a:ext cx="7508442" cy="1189454"/>
          </a:xfrm>
          <a:prstGeom prst="rect">
            <a:avLst/>
          </a:prstGeom>
          <a:solidFill>
            <a:srgbClr val="00649C"/>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ctr"/>
          <a:lstStyle/>
          <a:p>
            <a:pPr marL="0" lvl="0" indent="0" algn="l" rtl="0">
              <a:lnSpc>
                <a:spcPts val="2500"/>
              </a:lnSpc>
              <a:spcBef>
                <a:spcPts val="0"/>
              </a:spcBef>
              <a:spcAft>
                <a:spcPts val="0"/>
              </a:spcAft>
              <a:buNone/>
            </a:pPr>
            <a:r>
              <a:rPr lang="en-US" sz="1800" b="1" dirty="0">
                <a:solidFill>
                  <a:schemeClr val="bg1"/>
                </a:solidFill>
                <a:latin typeface="Roboto" panose="02000000000000000000" pitchFamily="2" charset="0"/>
                <a:ea typeface="Roboto" panose="02000000000000000000" pitchFamily="2" charset="0"/>
              </a:rPr>
              <a:t>Being able to introduce yourself professionally is very</a:t>
            </a:r>
          </a:p>
          <a:p>
            <a:pPr marL="0" lvl="0" indent="0" algn="l" rtl="0">
              <a:lnSpc>
                <a:spcPts val="2500"/>
              </a:lnSpc>
              <a:spcBef>
                <a:spcPts val="0"/>
              </a:spcBef>
              <a:spcAft>
                <a:spcPts val="0"/>
              </a:spcAft>
              <a:buNone/>
            </a:pPr>
            <a:r>
              <a:rPr lang="en-US" sz="1800" b="1" dirty="0">
                <a:solidFill>
                  <a:schemeClr val="bg1"/>
                </a:solidFill>
                <a:latin typeface="Roboto" panose="02000000000000000000" pitchFamily="2" charset="0"/>
                <a:ea typeface="Roboto" panose="02000000000000000000" pitchFamily="2" charset="0"/>
              </a:rPr>
              <a:t>important as self-introductions are a key part of building</a:t>
            </a:r>
          </a:p>
          <a:p>
            <a:pPr marL="0" lvl="0" indent="0" algn="l" rtl="0">
              <a:lnSpc>
                <a:spcPts val="2500"/>
              </a:lnSpc>
              <a:spcBef>
                <a:spcPts val="0"/>
              </a:spcBef>
              <a:spcAft>
                <a:spcPts val="0"/>
              </a:spcAft>
              <a:buNone/>
            </a:pPr>
            <a:r>
              <a:rPr lang="en-US" sz="1800" b="1" dirty="0">
                <a:solidFill>
                  <a:schemeClr val="bg1"/>
                </a:solidFill>
                <a:latin typeface="Roboto" panose="02000000000000000000" pitchFamily="2" charset="0"/>
                <a:ea typeface="Roboto" panose="02000000000000000000" pitchFamily="2" charset="0"/>
              </a:rPr>
              <a:t>business relationships.</a:t>
            </a:r>
            <a:endParaRPr lang="en-US" b="1" dirty="0">
              <a:solidFill>
                <a:schemeClr val="bg1"/>
              </a:solidFill>
              <a:latin typeface="Roboto" panose="02000000000000000000" pitchFamily="2" charset="0"/>
              <a:ea typeface="Roboto" panose="02000000000000000000" pitchFamily="2" charset="0"/>
            </a:endParaRPr>
          </a:p>
        </p:txBody>
      </p:sp>
      <p:sp>
        <p:nvSpPr>
          <p:cNvPr id="15" name="circle 2">
            <a:extLst>
              <a:ext uri="{FF2B5EF4-FFF2-40B4-BE49-F238E27FC236}">
                <a16:creationId xmlns:a16="http://schemas.microsoft.com/office/drawing/2014/main" id="{8C07CBE8-A5D0-7925-7540-F1F93C51BA6C}"/>
              </a:ext>
            </a:extLst>
          </p:cNvPr>
          <p:cNvSpPr/>
          <p:nvPr/>
        </p:nvSpPr>
        <p:spPr>
          <a:xfrm>
            <a:off x="614338" y="2458815"/>
            <a:ext cx="348530" cy="348530"/>
          </a:xfrm>
          <a:prstGeom prst="ellipse">
            <a:avLst/>
          </a:prstGeom>
          <a:solidFill>
            <a:srgbClr val="0064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600" b="1" dirty="0">
                <a:latin typeface="Roboto" panose="02000000000000000000" pitchFamily="2" charset="0"/>
                <a:ea typeface="Roboto" panose="02000000000000000000" pitchFamily="2" charset="0"/>
              </a:rPr>
              <a:t>2.</a:t>
            </a:r>
          </a:p>
        </p:txBody>
      </p:sp>
      <p:sp>
        <p:nvSpPr>
          <p:cNvPr id="2" name="Rectangle 1">
            <a:extLst>
              <a:ext uri="{FF2B5EF4-FFF2-40B4-BE49-F238E27FC236}">
                <a16:creationId xmlns:a16="http://schemas.microsoft.com/office/drawing/2014/main" id="{B0F9415B-6A22-1BC6-247A-C7658FA36CFA}"/>
              </a:ext>
            </a:extLst>
          </p:cNvPr>
          <p:cNvSpPr/>
          <p:nvPr/>
        </p:nvSpPr>
        <p:spPr>
          <a:xfrm>
            <a:off x="1074840" y="1464905"/>
            <a:ext cx="7508442" cy="839755"/>
          </a:xfrm>
          <a:prstGeom prst="rect">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ctr"/>
          <a:lstStyle/>
          <a:p>
            <a:pPr>
              <a:lnSpc>
                <a:spcPts val="2500"/>
              </a:lnSpc>
            </a:pPr>
            <a:r>
              <a:rPr lang="en-US" sz="1800" b="1" dirty="0">
                <a:solidFill>
                  <a:schemeClr val="bg1"/>
                </a:solidFill>
                <a:latin typeface="Roboto" panose="02000000000000000000" pitchFamily="2" charset="0"/>
                <a:ea typeface="Roboto" panose="02000000000000000000" pitchFamily="2" charset="0"/>
              </a:rPr>
              <a:t>A self-introduction is a brief speech or statement that introduces oneself, including name, job title, company, and other information.</a:t>
            </a:r>
            <a:endParaRPr lang="en-ZA" b="1" dirty="0"/>
          </a:p>
        </p:txBody>
      </p:sp>
      <p:sp>
        <p:nvSpPr>
          <p:cNvPr id="16" name="circle 1">
            <a:extLst>
              <a:ext uri="{FF2B5EF4-FFF2-40B4-BE49-F238E27FC236}">
                <a16:creationId xmlns:a16="http://schemas.microsoft.com/office/drawing/2014/main" id="{98724B09-2580-30FE-E93B-1495C9411293}"/>
              </a:ext>
            </a:extLst>
          </p:cNvPr>
          <p:cNvSpPr/>
          <p:nvPr/>
        </p:nvSpPr>
        <p:spPr>
          <a:xfrm>
            <a:off x="614338" y="1464906"/>
            <a:ext cx="348530" cy="348530"/>
          </a:xfrm>
          <a:prstGeom prst="ellipse">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ZA" sz="1600" b="1" dirty="0">
                <a:latin typeface="Roboto" panose="02000000000000000000" pitchFamily="2" charset="0"/>
                <a:ea typeface="Roboto" panose="02000000000000000000" pitchFamily="2" charset="0"/>
              </a:rPr>
              <a:t>1.</a:t>
            </a:r>
          </a:p>
        </p:txBody>
      </p:sp>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Self-Introductions</a:t>
            </a:r>
            <a:endParaRPr lang="en-ZA" sz="3600" b="1" dirty="0">
              <a:solidFill>
                <a:schemeClr val="bg1"/>
              </a:solidFill>
              <a:latin typeface="Roboto" panose="02000000000000000000" pitchFamily="2" charset="0"/>
              <a:ea typeface="Roboto" panose="02000000000000000000" pitchFamily="2" charset="0"/>
            </a:endParaRPr>
          </a:p>
        </p:txBody>
      </p:sp>
      <p:pic>
        <p:nvPicPr>
          <p:cNvPr id="12" name="Picture 11" descr="A picture containing text, person, standing, suit&#10;&#10;Description automatically generated">
            <a:extLst>
              <a:ext uri="{FF2B5EF4-FFF2-40B4-BE49-F238E27FC236}">
                <a16:creationId xmlns:a16="http://schemas.microsoft.com/office/drawing/2014/main" id="{36FD29A9-2D2F-CEB9-F774-0E738189D57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561"/>
          <a:stretch/>
        </p:blipFill>
        <p:spPr>
          <a:xfrm flipH="1">
            <a:off x="3759354" y="2713401"/>
            <a:ext cx="4917238" cy="3704730"/>
          </a:xfrm>
          <a:prstGeom prst="rect">
            <a:avLst/>
          </a:prstGeom>
        </p:spPr>
      </p:pic>
    </p:spTree>
    <p:extLst>
      <p:ext uri="{BB962C8B-B14F-4D97-AF65-F5344CB8AC3E}">
        <p14:creationId xmlns:p14="http://schemas.microsoft.com/office/powerpoint/2010/main" val="3721188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1+#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1+#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Discussion Questions</a:t>
            </a:r>
            <a:endParaRPr lang="en-ZA" sz="3600" b="1" dirty="0">
              <a:solidFill>
                <a:schemeClr val="bg1"/>
              </a:solidFill>
              <a:latin typeface="Roboto" panose="02000000000000000000" pitchFamily="2" charset="0"/>
              <a:ea typeface="Roboto" panose="02000000000000000000" pitchFamily="2" charset="0"/>
            </a:endParaRPr>
          </a:p>
        </p:txBody>
      </p:sp>
      <p:sp>
        <p:nvSpPr>
          <p:cNvPr id="11" name="Green">
            <a:extLst>
              <a:ext uri="{FF2B5EF4-FFF2-40B4-BE49-F238E27FC236}">
                <a16:creationId xmlns:a16="http://schemas.microsoft.com/office/drawing/2014/main" id="{43688B0C-0902-7AA1-E909-95F92297E5B2}"/>
              </a:ext>
            </a:extLst>
          </p:cNvPr>
          <p:cNvSpPr/>
          <p:nvPr/>
        </p:nvSpPr>
        <p:spPr>
          <a:xfrm>
            <a:off x="4459589" y="3539252"/>
            <a:ext cx="3993503" cy="2458616"/>
          </a:xfrm>
          <a:prstGeom prst="wedgeRoundRectCallout">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300"/>
              </a:lnSpc>
            </a:pPr>
            <a:r>
              <a:rPr lang="en-ZA" sz="2400" b="1" dirty="0">
                <a:latin typeface="Roboto" panose="02000000000000000000" pitchFamily="2" charset="0"/>
                <a:ea typeface="Roboto" panose="02000000000000000000" pitchFamily="2" charset="0"/>
              </a:rPr>
              <a:t>When was the last time you needed to make a self-introduction in English? How did it go?</a:t>
            </a:r>
            <a:endParaRPr lang="en-ZA" dirty="0">
              <a:latin typeface="Roboto" panose="02000000000000000000" pitchFamily="2" charset="0"/>
              <a:ea typeface="Roboto" panose="02000000000000000000" pitchFamily="2" charset="0"/>
            </a:endParaRPr>
          </a:p>
        </p:txBody>
      </p:sp>
      <p:sp>
        <p:nvSpPr>
          <p:cNvPr id="10" name="Blue">
            <a:extLst>
              <a:ext uri="{FF2B5EF4-FFF2-40B4-BE49-F238E27FC236}">
                <a16:creationId xmlns:a16="http://schemas.microsoft.com/office/drawing/2014/main" id="{F9B53EA1-2183-04CF-EF31-E98446C04D09}"/>
              </a:ext>
            </a:extLst>
          </p:cNvPr>
          <p:cNvSpPr/>
          <p:nvPr/>
        </p:nvSpPr>
        <p:spPr>
          <a:xfrm>
            <a:off x="4421827" y="1516841"/>
            <a:ext cx="4069029" cy="1399593"/>
          </a:xfrm>
          <a:prstGeom prst="wedgeEllipseCallout">
            <a:avLst/>
          </a:prstGeom>
          <a:solidFill>
            <a:srgbClr val="007AC2"/>
          </a:solidFill>
          <a:ln>
            <a:solidFill>
              <a:srgbClr val="007AC2"/>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3300"/>
              </a:lnSpc>
            </a:pPr>
            <a:r>
              <a:rPr lang="en-ZA" sz="2400" b="1" dirty="0">
                <a:latin typeface="Roboto" panose="02000000000000000000" pitchFamily="2" charset="0"/>
                <a:ea typeface="Roboto" panose="02000000000000000000" pitchFamily="2" charset="0"/>
              </a:rPr>
              <a:t>What makes a bad self-introduction?</a:t>
            </a:r>
            <a:endParaRPr lang="en-ZA" dirty="0">
              <a:latin typeface="Roboto" panose="02000000000000000000" pitchFamily="2" charset="0"/>
              <a:ea typeface="Roboto" panose="02000000000000000000" pitchFamily="2" charset="0"/>
            </a:endParaRPr>
          </a:p>
        </p:txBody>
      </p:sp>
      <p:sp>
        <p:nvSpPr>
          <p:cNvPr id="9" name="Purple">
            <a:extLst>
              <a:ext uri="{FF2B5EF4-FFF2-40B4-BE49-F238E27FC236}">
                <a16:creationId xmlns:a16="http://schemas.microsoft.com/office/drawing/2014/main" id="{400A90B3-4634-6509-5D5B-2634DDDE537E}"/>
              </a:ext>
            </a:extLst>
          </p:cNvPr>
          <p:cNvSpPr/>
          <p:nvPr/>
        </p:nvSpPr>
        <p:spPr>
          <a:xfrm>
            <a:off x="858414" y="1488848"/>
            <a:ext cx="3470987" cy="1334061"/>
          </a:xfrm>
          <a:prstGeom prst="wedgeRectCallout">
            <a:avLst/>
          </a:prstGeom>
          <a:solidFill>
            <a:srgbClr val="643C9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216000" rtlCol="0" anchor="ctr"/>
          <a:lstStyle/>
          <a:p>
            <a:pPr algn="ctr">
              <a:lnSpc>
                <a:spcPts val="3300"/>
              </a:lnSpc>
            </a:pPr>
            <a:r>
              <a:rPr lang="en-US" sz="2400" b="1" dirty="0">
                <a:latin typeface="Roboto" panose="02000000000000000000" pitchFamily="2" charset="0"/>
                <a:ea typeface="Roboto" panose="02000000000000000000" pitchFamily="2" charset="0"/>
              </a:rPr>
              <a:t>What makes a good self-introduction?</a:t>
            </a:r>
            <a:endParaRPr lang="en-ZA" dirty="0">
              <a:latin typeface="Roboto" panose="02000000000000000000" pitchFamily="2" charset="0"/>
              <a:ea typeface="Roboto" panose="02000000000000000000" pitchFamily="2" charset="0"/>
            </a:endParaRPr>
          </a:p>
        </p:txBody>
      </p:sp>
      <p:pic>
        <p:nvPicPr>
          <p:cNvPr id="14" name="Picture 13">
            <a:extLst>
              <a:ext uri="{FF2B5EF4-FFF2-40B4-BE49-F238E27FC236}">
                <a16:creationId xmlns:a16="http://schemas.microsoft.com/office/drawing/2014/main" id="{D0983F0A-6DFA-6614-FE8B-EF4B139FF34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1300" y="2634727"/>
            <a:ext cx="2447530" cy="3774328"/>
          </a:xfrm>
          <a:prstGeom prst="rect">
            <a:avLst/>
          </a:prstGeom>
        </p:spPr>
      </p:pic>
      <p:sp>
        <p:nvSpPr>
          <p:cNvPr id="2" name="Speech Bubble 1">
            <a:extLst>
              <a:ext uri="{FF2B5EF4-FFF2-40B4-BE49-F238E27FC236}">
                <a16:creationId xmlns:a16="http://schemas.microsoft.com/office/drawing/2014/main" id="{83AD395A-1440-9FB2-6500-3F33F853CFDA}"/>
              </a:ext>
            </a:extLst>
          </p:cNvPr>
          <p:cNvSpPr/>
          <p:nvPr/>
        </p:nvSpPr>
        <p:spPr>
          <a:xfrm>
            <a:off x="1352935" y="2482561"/>
            <a:ext cx="2976466" cy="1156996"/>
          </a:xfrm>
          <a:prstGeom prst="wedgeRectCallo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3300"/>
              </a:lnSpc>
            </a:pPr>
            <a:endParaRPr lang="en-ZA" dirty="0">
              <a:latin typeface="Roboto" panose="02000000000000000000" pitchFamily="2" charset="0"/>
              <a:ea typeface="Roboto" panose="02000000000000000000" pitchFamily="2" charset="0"/>
            </a:endParaRPr>
          </a:p>
        </p:txBody>
      </p:sp>
      <p:sp>
        <p:nvSpPr>
          <p:cNvPr id="5" name="Green">
            <a:extLst>
              <a:ext uri="{FF2B5EF4-FFF2-40B4-BE49-F238E27FC236}">
                <a16:creationId xmlns:a16="http://schemas.microsoft.com/office/drawing/2014/main" id="{79C509E9-B664-F6F7-9F43-747C8FD015FE}"/>
              </a:ext>
            </a:extLst>
          </p:cNvPr>
          <p:cNvSpPr/>
          <p:nvPr/>
        </p:nvSpPr>
        <p:spPr>
          <a:xfrm>
            <a:off x="4421827" y="3620894"/>
            <a:ext cx="3657600" cy="2127379"/>
          </a:xfrm>
          <a:prstGeom prst="wedgeRoundRectCallo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300"/>
              </a:lnSpc>
            </a:pPr>
            <a:endParaRPr lang="en-ZA"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47381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wipe(right)">
                                      <p:cBhvr>
                                        <p:cTn id="17"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Different parts of a self-introduction</a:t>
            </a:r>
            <a:endParaRPr lang="en-ZA" sz="3600" b="1" dirty="0">
              <a:solidFill>
                <a:schemeClr val="bg1"/>
              </a:solidFill>
              <a:latin typeface="Roboto" panose="02000000000000000000" pitchFamily="2" charset="0"/>
              <a:ea typeface="Roboto" panose="02000000000000000000" pitchFamily="2" charset="0"/>
            </a:endParaRPr>
          </a:p>
        </p:txBody>
      </p:sp>
      <p:sp>
        <p:nvSpPr>
          <p:cNvPr id="8" name="TextBox 7">
            <a:extLst>
              <a:ext uri="{FF2B5EF4-FFF2-40B4-BE49-F238E27FC236}">
                <a16:creationId xmlns:a16="http://schemas.microsoft.com/office/drawing/2014/main" id="{3E5FF45D-143E-98A2-5E3B-023ED992A61C}"/>
              </a:ext>
            </a:extLst>
          </p:cNvPr>
          <p:cNvSpPr txBox="1"/>
          <p:nvPr/>
        </p:nvSpPr>
        <p:spPr>
          <a:xfrm>
            <a:off x="560717" y="1316560"/>
            <a:ext cx="2776914" cy="938077"/>
          </a:xfrm>
          <a:prstGeom prst="rect">
            <a:avLst/>
          </a:prstGeom>
          <a:noFill/>
        </p:spPr>
        <p:txBody>
          <a:bodyPr wrap="square">
            <a:spAutoFit/>
          </a:bodyPr>
          <a:lstStyle/>
          <a:p>
            <a:r>
              <a:rPr lang="en-GB" dirty="0">
                <a:solidFill>
                  <a:srgbClr val="232321"/>
                </a:solidFill>
                <a:latin typeface="Roboto" panose="02000000000000000000" pitchFamily="2" charset="0"/>
                <a:ea typeface="Roboto" panose="02000000000000000000" pitchFamily="2" charset="0"/>
              </a:rPr>
              <a:t>M</a:t>
            </a:r>
            <a:r>
              <a:rPr lang="en-GB" sz="1800" dirty="0">
                <a:solidFill>
                  <a:srgbClr val="232321"/>
                </a:solidFill>
                <a:latin typeface="Roboto" panose="02000000000000000000" pitchFamily="2" charset="0"/>
                <a:ea typeface="Roboto" panose="02000000000000000000" pitchFamily="2" charset="0"/>
              </a:rPr>
              <a:t>atch the different parts to their descriptions. </a:t>
            </a:r>
          </a:p>
          <a:p>
            <a:pPr>
              <a:lnSpc>
                <a:spcPts val="2500"/>
              </a:lnSpc>
            </a:pPr>
            <a:r>
              <a:rPr lang="en-GB" sz="1600" dirty="0">
                <a:solidFill>
                  <a:srgbClr val="232321"/>
                </a:solidFill>
                <a:latin typeface="Roboto" panose="02000000000000000000" pitchFamily="2" charset="0"/>
                <a:ea typeface="Roboto" panose="02000000000000000000" pitchFamily="2" charset="0"/>
              </a:rPr>
              <a:t>Click to reveal the answers.</a:t>
            </a:r>
            <a:endParaRPr lang="en-ZA" sz="1600" dirty="0">
              <a:solidFill>
                <a:srgbClr val="232321"/>
              </a:solidFill>
              <a:latin typeface="Roboto" panose="02000000000000000000" pitchFamily="2" charset="0"/>
              <a:ea typeface="Roboto" panose="02000000000000000000" pitchFamily="2" charset="0"/>
            </a:endParaRPr>
          </a:p>
        </p:txBody>
      </p:sp>
      <p:grpSp>
        <p:nvGrpSpPr>
          <p:cNvPr id="34" name="Parts">
            <a:extLst>
              <a:ext uri="{FF2B5EF4-FFF2-40B4-BE49-F238E27FC236}">
                <a16:creationId xmlns:a16="http://schemas.microsoft.com/office/drawing/2014/main" id="{AF95BC95-F8D6-EDD2-36E2-F177A455CD91}"/>
              </a:ext>
            </a:extLst>
          </p:cNvPr>
          <p:cNvGrpSpPr/>
          <p:nvPr/>
        </p:nvGrpSpPr>
        <p:grpSpPr>
          <a:xfrm>
            <a:off x="643094" y="2512851"/>
            <a:ext cx="2600439" cy="3743472"/>
            <a:chOff x="643094" y="2512851"/>
            <a:chExt cx="2600439" cy="3743472"/>
          </a:xfrm>
        </p:grpSpPr>
        <p:sp>
          <p:nvSpPr>
            <p:cNvPr id="12" name="Greeting slide 6">
              <a:extLst>
                <a:ext uri="{FF2B5EF4-FFF2-40B4-BE49-F238E27FC236}">
                  <a16:creationId xmlns:a16="http://schemas.microsoft.com/office/drawing/2014/main" id="{95206B4A-8E0A-4862-069E-99E37E23226C}"/>
                </a:ext>
              </a:extLst>
            </p:cNvPr>
            <p:cNvSpPr/>
            <p:nvPr/>
          </p:nvSpPr>
          <p:spPr>
            <a:xfrm>
              <a:off x="643097" y="2512851"/>
              <a:ext cx="2600436" cy="400899"/>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Greeting</a:t>
              </a:r>
            </a:p>
          </p:txBody>
        </p:sp>
        <p:sp>
          <p:nvSpPr>
            <p:cNvPr id="15" name="Name, Title... slide 6">
              <a:extLst>
                <a:ext uri="{FF2B5EF4-FFF2-40B4-BE49-F238E27FC236}">
                  <a16:creationId xmlns:a16="http://schemas.microsoft.com/office/drawing/2014/main" id="{99D074F8-0C49-046D-C147-3002F9783953}"/>
                </a:ext>
              </a:extLst>
            </p:cNvPr>
            <p:cNvSpPr/>
            <p:nvPr/>
          </p:nvSpPr>
          <p:spPr>
            <a:xfrm>
              <a:off x="643095" y="3084825"/>
              <a:ext cx="2600435" cy="400899"/>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Name, Title and Company</a:t>
              </a:r>
            </a:p>
          </p:txBody>
        </p:sp>
        <p:sp>
          <p:nvSpPr>
            <p:cNvPr id="16" name="Background slide 6">
              <a:extLst>
                <a:ext uri="{FF2B5EF4-FFF2-40B4-BE49-F238E27FC236}">
                  <a16:creationId xmlns:a16="http://schemas.microsoft.com/office/drawing/2014/main" id="{E4895594-5327-D0C1-9B40-871DD4183E54}"/>
                </a:ext>
              </a:extLst>
            </p:cNvPr>
            <p:cNvSpPr/>
            <p:nvPr/>
          </p:nvSpPr>
          <p:spPr>
            <a:xfrm>
              <a:off x="643095" y="3656799"/>
              <a:ext cx="2600437" cy="400899"/>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Background</a:t>
              </a:r>
              <a:endParaRPr lang="en-GB" sz="1800" b="1" dirty="0">
                <a:latin typeface="Roboto" panose="02000000000000000000" pitchFamily="2" charset="0"/>
                <a:ea typeface="Roboto" panose="02000000000000000000" pitchFamily="2" charset="0"/>
              </a:endParaRPr>
            </a:p>
          </p:txBody>
        </p:sp>
        <p:sp>
          <p:nvSpPr>
            <p:cNvPr id="17" name="Responsibility slide 6">
              <a:extLst>
                <a:ext uri="{FF2B5EF4-FFF2-40B4-BE49-F238E27FC236}">
                  <a16:creationId xmlns:a16="http://schemas.microsoft.com/office/drawing/2014/main" id="{64D26D6D-B6AF-2180-92D3-5EDC701B5ED2}"/>
                </a:ext>
              </a:extLst>
            </p:cNvPr>
            <p:cNvSpPr/>
            <p:nvPr/>
          </p:nvSpPr>
          <p:spPr>
            <a:xfrm>
              <a:off x="643094" y="4228773"/>
              <a:ext cx="2600436" cy="400899"/>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Responsibilities</a:t>
              </a:r>
            </a:p>
          </p:txBody>
        </p:sp>
        <p:sp>
          <p:nvSpPr>
            <p:cNvPr id="18" name="Purpose slide 6">
              <a:extLst>
                <a:ext uri="{FF2B5EF4-FFF2-40B4-BE49-F238E27FC236}">
                  <a16:creationId xmlns:a16="http://schemas.microsoft.com/office/drawing/2014/main" id="{1FD555BA-5354-DAD0-8028-D7955D91C60A}"/>
                </a:ext>
              </a:extLst>
            </p:cNvPr>
            <p:cNvSpPr/>
            <p:nvPr/>
          </p:nvSpPr>
          <p:spPr>
            <a:xfrm>
              <a:off x="643095" y="4778888"/>
              <a:ext cx="2600436" cy="400899"/>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Purpose</a:t>
              </a:r>
              <a:endParaRPr lang="en-GB" sz="1800" b="1" dirty="0">
                <a:latin typeface="Roboto" panose="02000000000000000000" pitchFamily="2" charset="0"/>
                <a:ea typeface="Roboto" panose="02000000000000000000" pitchFamily="2" charset="0"/>
              </a:endParaRPr>
            </a:p>
          </p:txBody>
        </p:sp>
        <p:sp>
          <p:nvSpPr>
            <p:cNvPr id="19" name="Interest slide 6">
              <a:extLst>
                <a:ext uri="{FF2B5EF4-FFF2-40B4-BE49-F238E27FC236}">
                  <a16:creationId xmlns:a16="http://schemas.microsoft.com/office/drawing/2014/main" id="{EC6F8D92-B975-9D12-1207-57BD9884B04F}"/>
                </a:ext>
              </a:extLst>
            </p:cNvPr>
            <p:cNvSpPr/>
            <p:nvPr/>
          </p:nvSpPr>
          <p:spPr>
            <a:xfrm>
              <a:off x="643094" y="5317156"/>
              <a:ext cx="2600436" cy="400899"/>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Interests</a:t>
              </a:r>
              <a:endParaRPr lang="en-GB" sz="1800" b="1" dirty="0">
                <a:latin typeface="Roboto" panose="02000000000000000000" pitchFamily="2" charset="0"/>
                <a:ea typeface="Roboto" panose="02000000000000000000" pitchFamily="2" charset="0"/>
              </a:endParaRPr>
            </a:p>
          </p:txBody>
        </p:sp>
        <p:sp>
          <p:nvSpPr>
            <p:cNvPr id="20" name="Closing">
              <a:extLst>
                <a:ext uri="{FF2B5EF4-FFF2-40B4-BE49-F238E27FC236}">
                  <a16:creationId xmlns:a16="http://schemas.microsoft.com/office/drawing/2014/main" id="{17DD455C-7C36-C3B7-995C-9DED21F7ED82}"/>
                </a:ext>
              </a:extLst>
            </p:cNvPr>
            <p:cNvSpPr/>
            <p:nvPr/>
          </p:nvSpPr>
          <p:spPr>
            <a:xfrm>
              <a:off x="643095" y="5855424"/>
              <a:ext cx="2600436" cy="400899"/>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Closing</a:t>
              </a:r>
              <a:endParaRPr lang="en-GB" sz="1800" b="1" dirty="0">
                <a:latin typeface="Roboto" panose="02000000000000000000" pitchFamily="2" charset="0"/>
                <a:ea typeface="Roboto" panose="02000000000000000000" pitchFamily="2" charset="0"/>
              </a:endParaRPr>
            </a:p>
          </p:txBody>
        </p:sp>
      </p:grpSp>
      <p:grpSp>
        <p:nvGrpSpPr>
          <p:cNvPr id="27" name="Descriptions and ?">
            <a:extLst>
              <a:ext uri="{FF2B5EF4-FFF2-40B4-BE49-F238E27FC236}">
                <a16:creationId xmlns:a16="http://schemas.microsoft.com/office/drawing/2014/main" id="{E625ED13-BDD6-0054-1292-44A6C287D061}"/>
              </a:ext>
            </a:extLst>
          </p:cNvPr>
          <p:cNvGrpSpPr/>
          <p:nvPr/>
        </p:nvGrpSpPr>
        <p:grpSpPr>
          <a:xfrm>
            <a:off x="3443842" y="1230555"/>
            <a:ext cx="5182565" cy="5096354"/>
            <a:chOff x="3443842" y="1230555"/>
            <a:chExt cx="5182565" cy="5096354"/>
          </a:xfrm>
        </p:grpSpPr>
        <p:grpSp>
          <p:nvGrpSpPr>
            <p:cNvPr id="40" name="Group 39">
              <a:extLst>
                <a:ext uri="{FF2B5EF4-FFF2-40B4-BE49-F238E27FC236}">
                  <a16:creationId xmlns:a16="http://schemas.microsoft.com/office/drawing/2014/main" id="{0777A0C4-5B6F-F338-F196-0AA385CFEAE3}"/>
                </a:ext>
              </a:extLst>
            </p:cNvPr>
            <p:cNvGrpSpPr/>
            <p:nvPr/>
          </p:nvGrpSpPr>
          <p:grpSpPr>
            <a:xfrm>
              <a:off x="3443842" y="5629312"/>
              <a:ext cx="5182565" cy="697597"/>
              <a:chOff x="3443842" y="5629312"/>
              <a:chExt cx="5182565" cy="697597"/>
            </a:xfrm>
          </p:grpSpPr>
          <p:sp>
            <p:nvSpPr>
              <p:cNvPr id="33" name="Google Shape;79;p17">
                <a:extLst>
                  <a:ext uri="{FF2B5EF4-FFF2-40B4-BE49-F238E27FC236}">
                    <a16:creationId xmlns:a16="http://schemas.microsoft.com/office/drawing/2014/main" id="{77AF519B-27BA-0106-F044-B1587ABAEFC8}"/>
                  </a:ext>
                </a:extLst>
              </p:cNvPr>
              <p:cNvSpPr txBox="1"/>
              <p:nvPr/>
            </p:nvSpPr>
            <p:spPr>
              <a:xfrm>
                <a:off x="3443842" y="5629312"/>
                <a:ext cx="5182565" cy="69759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latin typeface="Roboto" panose="02000000000000000000" pitchFamily="2" charset="0"/>
                    <a:ea typeface="Roboto" panose="02000000000000000000" pitchFamily="2" charset="0"/>
                  </a:rPr>
                  <a:t>A        is a polite and friendly way to acknowledge someone and start a conversation, such as saying "hello" or "good morning."</a:t>
                </a:r>
                <a:endParaRPr sz="1400" dirty="0">
                  <a:latin typeface="Roboto" panose="02000000000000000000" pitchFamily="2" charset="0"/>
                  <a:ea typeface="Roboto" panose="02000000000000000000" pitchFamily="2" charset="0"/>
                </a:endParaRPr>
              </a:p>
            </p:txBody>
          </p:sp>
          <p:sp>
            <p:nvSpPr>
              <p:cNvPr id="23" name="Oval 7">
                <a:extLst>
                  <a:ext uri="{FF2B5EF4-FFF2-40B4-BE49-F238E27FC236}">
                    <a16:creationId xmlns:a16="http://schemas.microsoft.com/office/drawing/2014/main" id="{AB41FCAC-617C-0DED-CDB7-40727231ACBF}"/>
                  </a:ext>
                </a:extLst>
              </p:cNvPr>
              <p:cNvSpPr/>
              <p:nvPr/>
            </p:nvSpPr>
            <p:spPr>
              <a:xfrm>
                <a:off x="3696295" y="5710917"/>
                <a:ext cx="250627" cy="250627"/>
              </a:xfrm>
              <a:prstGeom prst="ellipse">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latin typeface="Roboto" panose="02000000000000000000" pitchFamily="2" charset="0"/>
                    <a:ea typeface="Roboto" panose="02000000000000000000" pitchFamily="2" charset="0"/>
                  </a:rPr>
                  <a:t>?</a:t>
                </a:r>
              </a:p>
            </p:txBody>
          </p:sp>
        </p:grpSp>
        <p:grpSp>
          <p:nvGrpSpPr>
            <p:cNvPr id="39" name="Group 38">
              <a:extLst>
                <a:ext uri="{FF2B5EF4-FFF2-40B4-BE49-F238E27FC236}">
                  <a16:creationId xmlns:a16="http://schemas.microsoft.com/office/drawing/2014/main" id="{EF2D89A2-EE89-1877-E24A-7E629DF2FC1D}"/>
                </a:ext>
              </a:extLst>
            </p:cNvPr>
            <p:cNvGrpSpPr/>
            <p:nvPr/>
          </p:nvGrpSpPr>
          <p:grpSpPr>
            <a:xfrm>
              <a:off x="3443842" y="4665255"/>
              <a:ext cx="5182565" cy="954077"/>
              <a:chOff x="3443842" y="4665255"/>
              <a:chExt cx="5182565" cy="954077"/>
            </a:xfrm>
          </p:grpSpPr>
          <p:sp>
            <p:nvSpPr>
              <p:cNvPr id="32" name="Google Shape;79;p17">
                <a:extLst>
                  <a:ext uri="{FF2B5EF4-FFF2-40B4-BE49-F238E27FC236}">
                    <a16:creationId xmlns:a16="http://schemas.microsoft.com/office/drawing/2014/main" id="{2FF1078F-79AC-54A7-76C3-98155A4130AF}"/>
                  </a:ext>
                </a:extLst>
              </p:cNvPr>
              <p:cNvSpPr txBox="1"/>
              <p:nvPr/>
            </p:nvSpPr>
            <p:spPr>
              <a:xfrm>
                <a:off x="3443842" y="4665255"/>
                <a:ext cx="5182565" cy="95407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solidFill>
                      <a:schemeClr val="dk1"/>
                    </a:solidFill>
                    <a:latin typeface="Roboto" panose="02000000000000000000" pitchFamily="2" charset="0"/>
                    <a:ea typeface="Roboto" panose="02000000000000000000" pitchFamily="2" charset="0"/>
                  </a:rPr>
                  <a:t>       refers to the reason why you are introducing yourself, such as to network, to apply for a job, or to make a professional connection.</a:t>
                </a:r>
                <a:endParaRPr sz="1400" dirty="0">
                  <a:latin typeface="Roboto" panose="02000000000000000000" pitchFamily="2" charset="0"/>
                  <a:ea typeface="Roboto" panose="02000000000000000000" pitchFamily="2" charset="0"/>
                </a:endParaRPr>
              </a:p>
            </p:txBody>
          </p:sp>
          <p:sp>
            <p:nvSpPr>
              <p:cNvPr id="22" name="Oval 6">
                <a:extLst>
                  <a:ext uri="{FF2B5EF4-FFF2-40B4-BE49-F238E27FC236}">
                    <a16:creationId xmlns:a16="http://schemas.microsoft.com/office/drawing/2014/main" id="{6DF816FE-A9B9-71FD-1AF0-01FBB4F8B36F}"/>
                  </a:ext>
                </a:extLst>
              </p:cNvPr>
              <p:cNvSpPr/>
              <p:nvPr/>
            </p:nvSpPr>
            <p:spPr>
              <a:xfrm>
                <a:off x="3537941" y="4742075"/>
                <a:ext cx="250627" cy="250627"/>
              </a:xfrm>
              <a:prstGeom prst="ellipse">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latin typeface="Roboto" panose="02000000000000000000" pitchFamily="2" charset="0"/>
                    <a:ea typeface="Roboto" panose="02000000000000000000" pitchFamily="2" charset="0"/>
                  </a:rPr>
                  <a:t>?</a:t>
                </a:r>
              </a:p>
            </p:txBody>
          </p:sp>
        </p:grpSp>
        <p:grpSp>
          <p:nvGrpSpPr>
            <p:cNvPr id="37" name="Group 36">
              <a:extLst>
                <a:ext uri="{FF2B5EF4-FFF2-40B4-BE49-F238E27FC236}">
                  <a16:creationId xmlns:a16="http://schemas.microsoft.com/office/drawing/2014/main" id="{420D5676-B911-B2E4-7FAF-A5544B3167D0}"/>
                </a:ext>
              </a:extLst>
            </p:cNvPr>
            <p:cNvGrpSpPr/>
            <p:nvPr/>
          </p:nvGrpSpPr>
          <p:grpSpPr>
            <a:xfrm>
              <a:off x="3443842" y="3372225"/>
              <a:ext cx="5182565" cy="697597"/>
              <a:chOff x="3443842" y="3372225"/>
              <a:chExt cx="5182565" cy="697597"/>
            </a:xfrm>
          </p:grpSpPr>
          <p:sp>
            <p:nvSpPr>
              <p:cNvPr id="30" name="Google Shape;79;p17">
                <a:extLst>
                  <a:ext uri="{FF2B5EF4-FFF2-40B4-BE49-F238E27FC236}">
                    <a16:creationId xmlns:a16="http://schemas.microsoft.com/office/drawing/2014/main" id="{7B72965F-0B04-5E3D-55CE-47745FE32347}"/>
                  </a:ext>
                </a:extLst>
              </p:cNvPr>
              <p:cNvSpPr txBox="1"/>
              <p:nvPr/>
            </p:nvSpPr>
            <p:spPr>
              <a:xfrm>
                <a:off x="3443842" y="3372225"/>
                <a:ext cx="5182565" cy="69759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solidFill>
                      <a:schemeClr val="dk1"/>
                    </a:solidFill>
                    <a:latin typeface="Roboto" panose="02000000000000000000" pitchFamily="2" charset="0"/>
                    <a:ea typeface="Roboto" panose="02000000000000000000" pitchFamily="2" charset="0"/>
                  </a:rPr>
                  <a:t>A        is a polite and friendly way to end a conversation, such as saying "thank you for your time" or "it was nice meeting you."</a:t>
                </a:r>
                <a:endParaRPr sz="1400" dirty="0">
                  <a:latin typeface="Roboto" panose="02000000000000000000" pitchFamily="2" charset="0"/>
                  <a:ea typeface="Roboto" panose="02000000000000000000" pitchFamily="2" charset="0"/>
                </a:endParaRPr>
              </a:p>
            </p:txBody>
          </p:sp>
          <p:sp>
            <p:nvSpPr>
              <p:cNvPr id="11" name="Oval 4">
                <a:extLst>
                  <a:ext uri="{FF2B5EF4-FFF2-40B4-BE49-F238E27FC236}">
                    <a16:creationId xmlns:a16="http://schemas.microsoft.com/office/drawing/2014/main" id="{DCEB880E-74AB-6720-25D6-9C6203869411}"/>
                  </a:ext>
                </a:extLst>
              </p:cNvPr>
              <p:cNvSpPr/>
              <p:nvPr/>
            </p:nvSpPr>
            <p:spPr>
              <a:xfrm>
                <a:off x="3696295" y="3447811"/>
                <a:ext cx="250627" cy="250627"/>
              </a:xfrm>
              <a:prstGeom prst="ellipse">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latin typeface="Roboto" panose="02000000000000000000" pitchFamily="2" charset="0"/>
                    <a:ea typeface="Roboto" panose="02000000000000000000" pitchFamily="2" charset="0"/>
                  </a:rPr>
                  <a:t>?</a:t>
                </a:r>
              </a:p>
            </p:txBody>
          </p:sp>
        </p:grpSp>
        <p:grpSp>
          <p:nvGrpSpPr>
            <p:cNvPr id="36" name="Group 35">
              <a:extLst>
                <a:ext uri="{FF2B5EF4-FFF2-40B4-BE49-F238E27FC236}">
                  <a16:creationId xmlns:a16="http://schemas.microsoft.com/office/drawing/2014/main" id="{D162FE41-8EB7-A0FE-7F26-6BDF47650593}"/>
                </a:ext>
              </a:extLst>
            </p:cNvPr>
            <p:cNvGrpSpPr/>
            <p:nvPr/>
          </p:nvGrpSpPr>
          <p:grpSpPr>
            <a:xfrm>
              <a:off x="3443842" y="2505828"/>
              <a:ext cx="5182565" cy="954077"/>
              <a:chOff x="3443842" y="2505828"/>
              <a:chExt cx="5182565" cy="954077"/>
            </a:xfrm>
          </p:grpSpPr>
          <p:sp>
            <p:nvSpPr>
              <p:cNvPr id="29" name="Google Shape;79;p17">
                <a:extLst>
                  <a:ext uri="{FF2B5EF4-FFF2-40B4-BE49-F238E27FC236}">
                    <a16:creationId xmlns:a16="http://schemas.microsoft.com/office/drawing/2014/main" id="{B8040137-29F4-2A6B-0F5E-9BAADC6F2478}"/>
                  </a:ext>
                </a:extLst>
              </p:cNvPr>
              <p:cNvSpPr txBox="1"/>
              <p:nvPr/>
            </p:nvSpPr>
            <p:spPr>
              <a:xfrm>
                <a:off x="3443842" y="2505828"/>
                <a:ext cx="5182565" cy="95407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solidFill>
                      <a:schemeClr val="dk1"/>
                    </a:solidFill>
                    <a:latin typeface="Roboto" panose="02000000000000000000" pitchFamily="2" charset="0"/>
                    <a:ea typeface="Roboto" panose="02000000000000000000" pitchFamily="2" charset="0"/>
                  </a:rPr>
                  <a:t>       are tasks or duties that you do in your job, and they may include managing a team, overseeing a project, or handling administrative tasks.</a:t>
                </a:r>
                <a:endParaRPr sz="1400" dirty="0">
                  <a:latin typeface="Roboto" panose="02000000000000000000" pitchFamily="2" charset="0"/>
                  <a:ea typeface="Roboto" panose="02000000000000000000" pitchFamily="2" charset="0"/>
                </a:endParaRPr>
              </a:p>
            </p:txBody>
          </p:sp>
          <p:sp>
            <p:nvSpPr>
              <p:cNvPr id="10" name="Oval 3">
                <a:extLst>
                  <a:ext uri="{FF2B5EF4-FFF2-40B4-BE49-F238E27FC236}">
                    <a16:creationId xmlns:a16="http://schemas.microsoft.com/office/drawing/2014/main" id="{F5AA6BB5-5617-C296-6015-470AD39DC64D}"/>
                  </a:ext>
                </a:extLst>
              </p:cNvPr>
              <p:cNvSpPr/>
              <p:nvPr/>
            </p:nvSpPr>
            <p:spPr>
              <a:xfrm>
                <a:off x="3537941" y="2597706"/>
                <a:ext cx="250627" cy="250627"/>
              </a:xfrm>
              <a:prstGeom prst="ellipse">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latin typeface="Roboto" panose="02000000000000000000" pitchFamily="2" charset="0"/>
                    <a:ea typeface="Roboto" panose="02000000000000000000" pitchFamily="2" charset="0"/>
                  </a:rPr>
                  <a:t>?</a:t>
                </a:r>
              </a:p>
            </p:txBody>
          </p:sp>
        </p:grpSp>
        <p:grpSp>
          <p:nvGrpSpPr>
            <p:cNvPr id="35" name="Group 34">
              <a:extLst>
                <a:ext uri="{FF2B5EF4-FFF2-40B4-BE49-F238E27FC236}">
                  <a16:creationId xmlns:a16="http://schemas.microsoft.com/office/drawing/2014/main" id="{4CB66DDD-E0E8-B2CA-C344-500328817701}"/>
                </a:ext>
              </a:extLst>
            </p:cNvPr>
            <p:cNvGrpSpPr/>
            <p:nvPr/>
          </p:nvGrpSpPr>
          <p:grpSpPr>
            <a:xfrm>
              <a:off x="3443842" y="1832941"/>
              <a:ext cx="5182565" cy="697597"/>
              <a:chOff x="3443842" y="1832941"/>
              <a:chExt cx="5182565" cy="697597"/>
            </a:xfrm>
          </p:grpSpPr>
          <p:sp>
            <p:nvSpPr>
              <p:cNvPr id="28" name="Google Shape;79;p17">
                <a:extLst>
                  <a:ext uri="{FF2B5EF4-FFF2-40B4-BE49-F238E27FC236}">
                    <a16:creationId xmlns:a16="http://schemas.microsoft.com/office/drawing/2014/main" id="{761B2A63-FF9A-93BF-A67A-25C384C62A2D}"/>
                  </a:ext>
                </a:extLst>
              </p:cNvPr>
              <p:cNvSpPr txBox="1"/>
              <p:nvPr/>
            </p:nvSpPr>
            <p:spPr>
              <a:xfrm>
                <a:off x="3443842" y="1832941"/>
                <a:ext cx="5182565" cy="69759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solidFill>
                      <a:schemeClr val="dk1"/>
                    </a:solidFill>
                    <a:latin typeface="Roboto" panose="02000000000000000000" pitchFamily="2" charset="0"/>
                    <a:ea typeface="Roboto" panose="02000000000000000000" pitchFamily="2" charset="0"/>
                  </a:rPr>
                  <a:t>Your         refers to your education, work experience, and other relevant details about your personal and professional history.</a:t>
                </a:r>
                <a:endParaRPr sz="1400" dirty="0">
                  <a:latin typeface="Roboto" panose="02000000000000000000" pitchFamily="2" charset="0"/>
                  <a:ea typeface="Roboto" panose="02000000000000000000" pitchFamily="2" charset="0"/>
                </a:endParaRPr>
              </a:p>
            </p:txBody>
          </p:sp>
          <p:sp>
            <p:nvSpPr>
              <p:cNvPr id="9" name="Oval 2">
                <a:extLst>
                  <a:ext uri="{FF2B5EF4-FFF2-40B4-BE49-F238E27FC236}">
                    <a16:creationId xmlns:a16="http://schemas.microsoft.com/office/drawing/2014/main" id="{5A633BC1-EEEF-1B2F-77F7-4D584A0666A9}"/>
                  </a:ext>
                </a:extLst>
              </p:cNvPr>
              <p:cNvSpPr/>
              <p:nvPr/>
            </p:nvSpPr>
            <p:spPr>
              <a:xfrm>
                <a:off x="3981449" y="1938461"/>
                <a:ext cx="250627" cy="250627"/>
              </a:xfrm>
              <a:prstGeom prst="ellipse">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latin typeface="Roboto" panose="02000000000000000000" pitchFamily="2" charset="0"/>
                    <a:ea typeface="Roboto" panose="02000000000000000000" pitchFamily="2" charset="0"/>
                  </a:rPr>
                  <a:t>?</a:t>
                </a:r>
              </a:p>
            </p:txBody>
          </p:sp>
        </p:grpSp>
        <p:grpSp>
          <p:nvGrpSpPr>
            <p:cNvPr id="38" name="Group 37">
              <a:extLst>
                <a:ext uri="{FF2B5EF4-FFF2-40B4-BE49-F238E27FC236}">
                  <a16:creationId xmlns:a16="http://schemas.microsoft.com/office/drawing/2014/main" id="{DD2E49C9-0BB2-D7D0-E579-291F20C78BBE}"/>
                </a:ext>
              </a:extLst>
            </p:cNvPr>
            <p:cNvGrpSpPr/>
            <p:nvPr/>
          </p:nvGrpSpPr>
          <p:grpSpPr>
            <a:xfrm>
              <a:off x="3443842" y="4014301"/>
              <a:ext cx="5182565" cy="697597"/>
              <a:chOff x="3443842" y="4014301"/>
              <a:chExt cx="5182565" cy="697597"/>
            </a:xfrm>
          </p:grpSpPr>
          <p:sp>
            <p:nvSpPr>
              <p:cNvPr id="31" name="Google Shape;79;p17">
                <a:extLst>
                  <a:ext uri="{FF2B5EF4-FFF2-40B4-BE49-F238E27FC236}">
                    <a16:creationId xmlns:a16="http://schemas.microsoft.com/office/drawing/2014/main" id="{55030DC2-FB5B-7A8F-7407-83327D210F15}"/>
                  </a:ext>
                </a:extLst>
              </p:cNvPr>
              <p:cNvSpPr txBox="1"/>
              <p:nvPr/>
            </p:nvSpPr>
            <p:spPr>
              <a:xfrm>
                <a:off x="3443842" y="4014301"/>
                <a:ext cx="5182565" cy="69759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solidFill>
                      <a:schemeClr val="dk1"/>
                    </a:solidFill>
                    <a:latin typeface="Roboto" panose="02000000000000000000" pitchFamily="2" charset="0"/>
                    <a:ea typeface="Roboto" panose="02000000000000000000" pitchFamily="2" charset="0"/>
                  </a:rPr>
                  <a:t>Your        is the word or words by which you are known, your     is the name of your job, and your        is who you work for.</a:t>
                </a:r>
                <a:endParaRPr sz="1400" dirty="0">
                  <a:latin typeface="Roboto" panose="02000000000000000000" pitchFamily="2" charset="0"/>
                  <a:ea typeface="Roboto" panose="02000000000000000000" pitchFamily="2" charset="0"/>
                </a:endParaRPr>
              </a:p>
            </p:txBody>
          </p:sp>
          <p:sp>
            <p:nvSpPr>
              <p:cNvPr id="13" name="Oval 5a">
                <a:extLst>
                  <a:ext uri="{FF2B5EF4-FFF2-40B4-BE49-F238E27FC236}">
                    <a16:creationId xmlns:a16="http://schemas.microsoft.com/office/drawing/2014/main" id="{DBE6ACAB-F49B-18AA-6EA1-93922F45725D}"/>
                  </a:ext>
                </a:extLst>
              </p:cNvPr>
              <p:cNvSpPr/>
              <p:nvPr/>
            </p:nvSpPr>
            <p:spPr>
              <a:xfrm>
                <a:off x="3946922" y="4082830"/>
                <a:ext cx="250627" cy="250627"/>
              </a:xfrm>
              <a:prstGeom prst="ellipse">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latin typeface="Roboto" panose="02000000000000000000" pitchFamily="2" charset="0"/>
                    <a:ea typeface="Roboto" panose="02000000000000000000" pitchFamily="2" charset="0"/>
                  </a:rPr>
                  <a:t>?</a:t>
                </a:r>
              </a:p>
            </p:txBody>
          </p:sp>
          <p:sp>
            <p:nvSpPr>
              <p:cNvPr id="14" name="Oval 5b">
                <a:extLst>
                  <a:ext uri="{FF2B5EF4-FFF2-40B4-BE49-F238E27FC236}">
                    <a16:creationId xmlns:a16="http://schemas.microsoft.com/office/drawing/2014/main" id="{046EB35B-93EC-0DB5-DE83-13A7DFDB8D2B}"/>
                  </a:ext>
                </a:extLst>
              </p:cNvPr>
              <p:cNvSpPr/>
              <p:nvPr/>
            </p:nvSpPr>
            <p:spPr>
              <a:xfrm>
                <a:off x="8287603" y="4082830"/>
                <a:ext cx="250627" cy="250627"/>
              </a:xfrm>
              <a:prstGeom prst="ellipse">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latin typeface="Roboto" panose="02000000000000000000" pitchFamily="2" charset="0"/>
                    <a:ea typeface="Roboto" panose="02000000000000000000" pitchFamily="2" charset="0"/>
                  </a:rPr>
                  <a:t>?</a:t>
                </a:r>
              </a:p>
            </p:txBody>
          </p:sp>
          <p:sp>
            <p:nvSpPr>
              <p:cNvPr id="21" name="Oval 5c">
                <a:extLst>
                  <a:ext uri="{FF2B5EF4-FFF2-40B4-BE49-F238E27FC236}">
                    <a16:creationId xmlns:a16="http://schemas.microsoft.com/office/drawing/2014/main" id="{175651BF-D01E-6A91-EA21-CBD324CF7CF3}"/>
                  </a:ext>
                </a:extLst>
              </p:cNvPr>
              <p:cNvSpPr/>
              <p:nvPr/>
            </p:nvSpPr>
            <p:spPr>
              <a:xfrm>
                <a:off x="6159894" y="4333457"/>
                <a:ext cx="250627" cy="250627"/>
              </a:xfrm>
              <a:prstGeom prst="ellipse">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latin typeface="Roboto" panose="02000000000000000000" pitchFamily="2" charset="0"/>
                    <a:ea typeface="Roboto" panose="02000000000000000000" pitchFamily="2" charset="0"/>
                  </a:rPr>
                  <a:t>?</a:t>
                </a:r>
              </a:p>
            </p:txBody>
          </p:sp>
        </p:grpSp>
        <p:grpSp>
          <p:nvGrpSpPr>
            <p:cNvPr id="63" name="Group 62">
              <a:extLst>
                <a:ext uri="{FF2B5EF4-FFF2-40B4-BE49-F238E27FC236}">
                  <a16:creationId xmlns:a16="http://schemas.microsoft.com/office/drawing/2014/main" id="{43020802-0966-2F01-EF3B-F044D3962E3A}"/>
                </a:ext>
              </a:extLst>
            </p:cNvPr>
            <p:cNvGrpSpPr/>
            <p:nvPr/>
          </p:nvGrpSpPr>
          <p:grpSpPr>
            <a:xfrm>
              <a:off x="3443842" y="1230555"/>
              <a:ext cx="5182565" cy="697597"/>
              <a:chOff x="3443842" y="1230555"/>
              <a:chExt cx="5182565" cy="697597"/>
            </a:xfrm>
          </p:grpSpPr>
          <p:sp>
            <p:nvSpPr>
              <p:cNvPr id="5" name="Google Shape;79;p17">
                <a:extLst>
                  <a:ext uri="{FF2B5EF4-FFF2-40B4-BE49-F238E27FC236}">
                    <a16:creationId xmlns:a16="http://schemas.microsoft.com/office/drawing/2014/main" id="{F403FFC5-3BEE-B8B4-13EA-6E80583EAE04}"/>
                  </a:ext>
                </a:extLst>
              </p:cNvPr>
              <p:cNvSpPr txBox="1"/>
              <p:nvPr/>
            </p:nvSpPr>
            <p:spPr>
              <a:xfrm>
                <a:off x="3443842" y="1230555"/>
                <a:ext cx="5182565" cy="69759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solidFill>
                      <a:schemeClr val="dk1"/>
                    </a:solidFill>
                    <a:latin typeface="Roboto" panose="02000000000000000000" pitchFamily="2" charset="0"/>
                    <a:ea typeface="Roboto" panose="02000000000000000000" pitchFamily="2" charset="0"/>
                  </a:rPr>
                  <a:t>        are hobbies, activities, or topics that you enjoy and may be relevant to your professional career or work.</a:t>
                </a:r>
                <a:endParaRPr sz="1400" dirty="0">
                  <a:latin typeface="Roboto" panose="02000000000000000000" pitchFamily="2" charset="0"/>
                  <a:ea typeface="Roboto" panose="02000000000000000000" pitchFamily="2" charset="0"/>
                </a:endParaRPr>
              </a:p>
            </p:txBody>
          </p:sp>
          <p:sp>
            <p:nvSpPr>
              <p:cNvPr id="62" name="Oval 1">
                <a:extLst>
                  <a:ext uri="{FF2B5EF4-FFF2-40B4-BE49-F238E27FC236}">
                    <a16:creationId xmlns:a16="http://schemas.microsoft.com/office/drawing/2014/main" id="{F3AEF278-D440-9E38-0EEC-C71C3BF9B570}"/>
                  </a:ext>
                </a:extLst>
              </p:cNvPr>
              <p:cNvSpPr/>
              <p:nvPr/>
            </p:nvSpPr>
            <p:spPr>
              <a:xfrm>
                <a:off x="3537940" y="1342262"/>
                <a:ext cx="250627" cy="250627"/>
              </a:xfrm>
              <a:prstGeom prst="ellipse">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latin typeface="Roboto" panose="02000000000000000000" pitchFamily="2" charset="0"/>
                    <a:ea typeface="Roboto" panose="02000000000000000000" pitchFamily="2" charset="0"/>
                  </a:rPr>
                  <a:t>?</a:t>
                </a:r>
              </a:p>
            </p:txBody>
          </p:sp>
        </p:grpSp>
      </p:grpSp>
      <p:sp>
        <p:nvSpPr>
          <p:cNvPr id="55" name="Answer: Greeting">
            <a:extLst>
              <a:ext uri="{FF2B5EF4-FFF2-40B4-BE49-F238E27FC236}">
                <a16:creationId xmlns:a16="http://schemas.microsoft.com/office/drawing/2014/main" id="{8371D1A5-CE58-E0B3-B21A-79B08126F120}"/>
              </a:ext>
            </a:extLst>
          </p:cNvPr>
          <p:cNvSpPr txBox="1"/>
          <p:nvPr/>
        </p:nvSpPr>
        <p:spPr>
          <a:xfrm>
            <a:off x="3247412" y="1247571"/>
            <a:ext cx="5422131" cy="69759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noFill/>
                <a:latin typeface="Roboto" panose="02000000000000000000" pitchFamily="2" charset="0"/>
                <a:ea typeface="Roboto" panose="02000000000000000000" pitchFamily="2" charset="0"/>
              </a:rPr>
              <a:t>A </a:t>
            </a:r>
            <a:r>
              <a:rPr lang="en-GB" sz="1400" b="1" dirty="0">
                <a:noFill/>
                <a:latin typeface="Roboto" panose="02000000000000000000" pitchFamily="2" charset="0"/>
                <a:ea typeface="Roboto" panose="02000000000000000000" pitchFamily="2" charset="0"/>
              </a:rPr>
              <a:t>greeting</a:t>
            </a:r>
            <a:r>
              <a:rPr lang="en-GB" sz="1400" dirty="0">
                <a:noFill/>
                <a:latin typeface="Roboto" panose="02000000000000000000" pitchFamily="2" charset="0"/>
                <a:ea typeface="Roboto" panose="02000000000000000000" pitchFamily="2" charset="0"/>
              </a:rPr>
              <a:t> is a polite and friendly way to acknowledge someone and start a conversation, such as saying "hello" or "good morning."</a:t>
            </a:r>
            <a:endParaRPr sz="1400" dirty="0">
              <a:noFill/>
              <a:latin typeface="Roboto" panose="02000000000000000000" pitchFamily="2" charset="0"/>
              <a:ea typeface="Roboto" panose="02000000000000000000" pitchFamily="2" charset="0"/>
            </a:endParaRPr>
          </a:p>
        </p:txBody>
      </p:sp>
      <p:sp>
        <p:nvSpPr>
          <p:cNvPr id="57" name="Answer: Purpose">
            <a:extLst>
              <a:ext uri="{FF2B5EF4-FFF2-40B4-BE49-F238E27FC236}">
                <a16:creationId xmlns:a16="http://schemas.microsoft.com/office/drawing/2014/main" id="{4B32D864-820D-9D83-B562-75925698EAC1}"/>
              </a:ext>
            </a:extLst>
          </p:cNvPr>
          <p:cNvSpPr txBox="1"/>
          <p:nvPr/>
        </p:nvSpPr>
        <p:spPr>
          <a:xfrm>
            <a:off x="3247410" y="4135345"/>
            <a:ext cx="5422125" cy="95407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b="1" dirty="0">
                <a:noFill/>
                <a:latin typeface="Roboto" panose="02000000000000000000" pitchFamily="2" charset="0"/>
                <a:ea typeface="Roboto" panose="02000000000000000000" pitchFamily="2" charset="0"/>
              </a:rPr>
              <a:t>Purpose</a:t>
            </a:r>
            <a:r>
              <a:rPr lang="en-GB" sz="1400" dirty="0">
                <a:noFill/>
                <a:latin typeface="Roboto" panose="02000000000000000000" pitchFamily="2" charset="0"/>
                <a:ea typeface="Roboto" panose="02000000000000000000" pitchFamily="2" charset="0"/>
              </a:rPr>
              <a:t> refers to the reason why you are introducing yourself, such as to network, to apply for a job, or to make a professional connection.</a:t>
            </a:r>
            <a:endParaRPr sz="1400" dirty="0">
              <a:noFill/>
              <a:latin typeface="Roboto" panose="02000000000000000000" pitchFamily="2" charset="0"/>
              <a:ea typeface="Roboto" panose="02000000000000000000" pitchFamily="2" charset="0"/>
            </a:endParaRPr>
          </a:p>
        </p:txBody>
      </p:sp>
      <p:sp>
        <p:nvSpPr>
          <p:cNvPr id="58" name="Google Shape;79;p17">
            <a:extLst>
              <a:ext uri="{FF2B5EF4-FFF2-40B4-BE49-F238E27FC236}">
                <a16:creationId xmlns:a16="http://schemas.microsoft.com/office/drawing/2014/main" id="{AA91F831-22E0-A06A-109A-ED9909455EF9}"/>
              </a:ext>
            </a:extLst>
          </p:cNvPr>
          <p:cNvSpPr txBox="1"/>
          <p:nvPr/>
        </p:nvSpPr>
        <p:spPr>
          <a:xfrm>
            <a:off x="3247409" y="5564075"/>
            <a:ext cx="5327244" cy="69759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noFill/>
                <a:latin typeface="Roboto" panose="02000000000000000000" pitchFamily="2" charset="0"/>
                <a:ea typeface="Roboto" panose="02000000000000000000" pitchFamily="2" charset="0"/>
              </a:rPr>
              <a:t>A </a:t>
            </a:r>
            <a:r>
              <a:rPr lang="en-GB" sz="1400" b="1" dirty="0">
                <a:noFill/>
                <a:latin typeface="Roboto" panose="02000000000000000000" pitchFamily="2" charset="0"/>
                <a:ea typeface="Roboto" panose="02000000000000000000" pitchFamily="2" charset="0"/>
              </a:rPr>
              <a:t>closing</a:t>
            </a:r>
            <a:r>
              <a:rPr lang="en-GB" sz="1400" dirty="0">
                <a:noFill/>
                <a:latin typeface="Roboto" panose="02000000000000000000" pitchFamily="2" charset="0"/>
                <a:ea typeface="Roboto" panose="02000000000000000000" pitchFamily="2" charset="0"/>
              </a:rPr>
              <a:t> is a polite and friendly way to end a conversation, such as saying "thank you for your time" or "it was nice meeting you."</a:t>
            </a:r>
            <a:endParaRPr sz="1400" dirty="0">
              <a:noFill/>
              <a:latin typeface="Roboto" panose="02000000000000000000" pitchFamily="2" charset="0"/>
              <a:ea typeface="Roboto" panose="02000000000000000000" pitchFamily="2" charset="0"/>
            </a:endParaRPr>
          </a:p>
        </p:txBody>
      </p:sp>
      <p:sp>
        <p:nvSpPr>
          <p:cNvPr id="59" name="Answer: Responsibility">
            <a:extLst>
              <a:ext uri="{FF2B5EF4-FFF2-40B4-BE49-F238E27FC236}">
                <a16:creationId xmlns:a16="http://schemas.microsoft.com/office/drawing/2014/main" id="{2DA924AA-2122-B9DF-2E72-414399C6E96F}"/>
              </a:ext>
            </a:extLst>
          </p:cNvPr>
          <p:cNvSpPr txBox="1"/>
          <p:nvPr/>
        </p:nvSpPr>
        <p:spPr>
          <a:xfrm>
            <a:off x="3247412" y="3277752"/>
            <a:ext cx="5422122" cy="95407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b="1" dirty="0">
                <a:noFill/>
                <a:latin typeface="Roboto" panose="02000000000000000000" pitchFamily="2" charset="0"/>
                <a:ea typeface="Roboto" panose="02000000000000000000" pitchFamily="2" charset="0"/>
              </a:rPr>
              <a:t>Responsibilities</a:t>
            </a:r>
            <a:r>
              <a:rPr lang="en-GB" sz="1400" dirty="0">
                <a:noFill/>
                <a:latin typeface="Roboto" panose="02000000000000000000" pitchFamily="2" charset="0"/>
                <a:ea typeface="Roboto" panose="02000000000000000000" pitchFamily="2" charset="0"/>
              </a:rPr>
              <a:t> are tasks or duties that you do in your job, and they may include managing a team, overseeing a project, or handling administrative tasks.</a:t>
            </a:r>
            <a:endParaRPr sz="1400" dirty="0">
              <a:noFill/>
              <a:latin typeface="Roboto" panose="02000000000000000000" pitchFamily="2" charset="0"/>
              <a:ea typeface="Roboto" panose="02000000000000000000" pitchFamily="2" charset="0"/>
            </a:endParaRPr>
          </a:p>
        </p:txBody>
      </p:sp>
      <p:sp>
        <p:nvSpPr>
          <p:cNvPr id="60" name="Answer: Background">
            <a:extLst>
              <a:ext uri="{FF2B5EF4-FFF2-40B4-BE49-F238E27FC236}">
                <a16:creationId xmlns:a16="http://schemas.microsoft.com/office/drawing/2014/main" id="{9B0DB1DE-358B-DE57-2194-7324BC7C0CA4}"/>
              </a:ext>
            </a:extLst>
          </p:cNvPr>
          <p:cNvSpPr txBox="1"/>
          <p:nvPr/>
        </p:nvSpPr>
        <p:spPr>
          <a:xfrm>
            <a:off x="3247412" y="2429573"/>
            <a:ext cx="5327240" cy="95407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noFill/>
                <a:latin typeface="Roboto" panose="02000000000000000000" pitchFamily="2" charset="0"/>
                <a:ea typeface="Roboto" panose="02000000000000000000" pitchFamily="2" charset="0"/>
              </a:rPr>
              <a:t>Your </a:t>
            </a:r>
            <a:r>
              <a:rPr lang="en-GB" sz="1400" b="1" dirty="0">
                <a:noFill/>
                <a:latin typeface="Roboto" panose="02000000000000000000" pitchFamily="2" charset="0"/>
                <a:ea typeface="Roboto" panose="02000000000000000000" pitchFamily="2" charset="0"/>
              </a:rPr>
              <a:t>background</a:t>
            </a:r>
            <a:r>
              <a:rPr lang="en-GB" sz="1400" dirty="0">
                <a:noFill/>
                <a:latin typeface="Roboto" panose="02000000000000000000" pitchFamily="2" charset="0"/>
                <a:ea typeface="Roboto" panose="02000000000000000000" pitchFamily="2" charset="0"/>
              </a:rPr>
              <a:t> refers to your education, work experience, and other relevant details about your personal and professional history.</a:t>
            </a:r>
            <a:endParaRPr sz="1400" dirty="0">
              <a:noFill/>
              <a:latin typeface="Roboto" panose="02000000000000000000" pitchFamily="2" charset="0"/>
              <a:ea typeface="Roboto" panose="02000000000000000000" pitchFamily="2" charset="0"/>
            </a:endParaRPr>
          </a:p>
        </p:txBody>
      </p:sp>
      <p:sp>
        <p:nvSpPr>
          <p:cNvPr id="61" name="Answer: Interests">
            <a:extLst>
              <a:ext uri="{FF2B5EF4-FFF2-40B4-BE49-F238E27FC236}">
                <a16:creationId xmlns:a16="http://schemas.microsoft.com/office/drawing/2014/main" id="{43FE77CA-7D76-A665-7BEC-6C12F3E1711B}"/>
              </a:ext>
            </a:extLst>
          </p:cNvPr>
          <p:cNvSpPr txBox="1"/>
          <p:nvPr/>
        </p:nvSpPr>
        <p:spPr>
          <a:xfrm>
            <a:off x="3247409" y="4976383"/>
            <a:ext cx="5422125" cy="69759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b="1" dirty="0">
                <a:noFill/>
                <a:latin typeface="Roboto" panose="02000000000000000000" pitchFamily="2" charset="0"/>
                <a:ea typeface="Roboto" panose="02000000000000000000" pitchFamily="2" charset="0"/>
              </a:rPr>
              <a:t>Interests</a:t>
            </a:r>
            <a:r>
              <a:rPr lang="en-GB" sz="1400" dirty="0">
                <a:noFill/>
                <a:latin typeface="Roboto" panose="02000000000000000000" pitchFamily="2" charset="0"/>
                <a:ea typeface="Roboto" panose="02000000000000000000" pitchFamily="2" charset="0"/>
              </a:rPr>
              <a:t> are hobbies, activities, or topics that you enjoy and may be relevant to your professional career or work.</a:t>
            </a:r>
            <a:endParaRPr sz="1400" dirty="0">
              <a:noFill/>
              <a:latin typeface="Roboto" panose="02000000000000000000" pitchFamily="2" charset="0"/>
              <a:ea typeface="Roboto" panose="02000000000000000000" pitchFamily="2" charset="0"/>
            </a:endParaRPr>
          </a:p>
        </p:txBody>
      </p:sp>
      <p:sp>
        <p:nvSpPr>
          <p:cNvPr id="73" name="Answer: Name, title">
            <a:extLst>
              <a:ext uri="{FF2B5EF4-FFF2-40B4-BE49-F238E27FC236}">
                <a16:creationId xmlns:a16="http://schemas.microsoft.com/office/drawing/2014/main" id="{8AADD967-0872-589D-6E38-5C1C30560FB4}"/>
              </a:ext>
            </a:extLst>
          </p:cNvPr>
          <p:cNvSpPr txBox="1"/>
          <p:nvPr/>
        </p:nvSpPr>
        <p:spPr>
          <a:xfrm>
            <a:off x="3247412" y="1826975"/>
            <a:ext cx="5422126" cy="697597"/>
          </a:xfrm>
          <a:prstGeom prst="rect">
            <a:avLst/>
          </a:prstGeom>
          <a:noFill/>
          <a:ln>
            <a:noFill/>
          </a:ln>
        </p:spPr>
        <p:txBody>
          <a:bodyPr spcFirstLastPara="1" wrap="square" lIns="91425" tIns="91425" rIns="91425" bIns="91425" anchor="t" anchorCtr="0">
            <a:spAutoFit/>
          </a:bodyPr>
          <a:lstStyle/>
          <a:p>
            <a:pPr marL="0" lvl="0" indent="0" algn="l" rtl="0">
              <a:lnSpc>
                <a:spcPts val="2000"/>
              </a:lnSpc>
              <a:spcBef>
                <a:spcPts val="0"/>
              </a:spcBef>
              <a:spcAft>
                <a:spcPts val="0"/>
              </a:spcAft>
              <a:buNone/>
            </a:pPr>
            <a:r>
              <a:rPr lang="en-GB" sz="1400" dirty="0">
                <a:noFill/>
                <a:latin typeface="Roboto" panose="02000000000000000000" pitchFamily="2" charset="0"/>
                <a:ea typeface="Roboto" panose="02000000000000000000" pitchFamily="2" charset="0"/>
              </a:rPr>
              <a:t>Your </a:t>
            </a:r>
            <a:r>
              <a:rPr lang="en-GB" sz="1400" b="1" dirty="0">
                <a:noFill/>
                <a:latin typeface="Roboto" panose="02000000000000000000" pitchFamily="2" charset="0"/>
                <a:ea typeface="Roboto" panose="02000000000000000000" pitchFamily="2" charset="0"/>
              </a:rPr>
              <a:t>name</a:t>
            </a:r>
            <a:r>
              <a:rPr lang="en-GB" sz="1400" dirty="0">
                <a:noFill/>
                <a:latin typeface="Roboto" panose="02000000000000000000" pitchFamily="2" charset="0"/>
                <a:ea typeface="Roboto" panose="02000000000000000000" pitchFamily="2" charset="0"/>
              </a:rPr>
              <a:t> is the word or words by which you are known, your </a:t>
            </a:r>
            <a:r>
              <a:rPr lang="en-GB" sz="1400" b="1" dirty="0">
                <a:noFill/>
                <a:latin typeface="Roboto" panose="02000000000000000000" pitchFamily="2" charset="0"/>
                <a:ea typeface="Roboto" panose="02000000000000000000" pitchFamily="2" charset="0"/>
              </a:rPr>
              <a:t>title</a:t>
            </a:r>
            <a:r>
              <a:rPr lang="en-GB" sz="1400" dirty="0">
                <a:noFill/>
                <a:latin typeface="Roboto" panose="02000000000000000000" pitchFamily="2" charset="0"/>
                <a:ea typeface="Roboto" panose="02000000000000000000" pitchFamily="2" charset="0"/>
              </a:rPr>
              <a:t> is the name of your job, and your </a:t>
            </a:r>
            <a:r>
              <a:rPr lang="en-GB" sz="1400" b="1" dirty="0">
                <a:noFill/>
                <a:latin typeface="Roboto" panose="02000000000000000000" pitchFamily="2" charset="0"/>
                <a:ea typeface="Roboto" panose="02000000000000000000" pitchFamily="2" charset="0"/>
              </a:rPr>
              <a:t>company</a:t>
            </a:r>
            <a:r>
              <a:rPr lang="en-GB" sz="1400" dirty="0">
                <a:noFill/>
                <a:latin typeface="Roboto" panose="02000000000000000000" pitchFamily="2" charset="0"/>
                <a:ea typeface="Roboto" panose="02000000000000000000" pitchFamily="2" charset="0"/>
              </a:rPr>
              <a:t> is who you work for.</a:t>
            </a:r>
            <a:endParaRPr sz="1400" dirty="0">
              <a:no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25739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000" fill="hold"/>
                                        <p:tgtEl>
                                          <p:spTgt spid="34"/>
                                        </p:tgtEl>
                                        <p:attrNameLst>
                                          <p:attrName>ppt_x</p:attrName>
                                        </p:attrNameLst>
                                      </p:cBhvr>
                                      <p:tavLst>
                                        <p:tav tm="0">
                                          <p:val>
                                            <p:strVal val="0-#ppt_w/2"/>
                                          </p:val>
                                        </p:tav>
                                        <p:tav tm="100000">
                                          <p:val>
                                            <p:strVal val="#ppt_x"/>
                                          </p:val>
                                        </p:tav>
                                      </p:tavLst>
                                    </p:anim>
                                    <p:anim calcmode="lin" valueType="num">
                                      <p:cBhvr additive="base">
                                        <p:cTn id="8" dur="10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1000" fill="hold"/>
                                        <p:tgtEl>
                                          <p:spTgt spid="27"/>
                                        </p:tgtEl>
                                        <p:attrNameLst>
                                          <p:attrName>ppt_x</p:attrName>
                                        </p:attrNameLst>
                                      </p:cBhvr>
                                      <p:tavLst>
                                        <p:tav tm="0">
                                          <p:val>
                                            <p:strVal val="1+#ppt_w/2"/>
                                          </p:val>
                                        </p:tav>
                                        <p:tav tm="100000">
                                          <p:val>
                                            <p:strVal val="#ppt_x"/>
                                          </p:val>
                                        </p:tav>
                                      </p:tavLst>
                                    </p:anim>
                                    <p:anim calcmode="lin" valueType="num">
                                      <p:cBhvr additive="base">
                                        <p:cTn id="14" dur="1000" fill="hold"/>
                                        <p:tgtEl>
                                          <p:spTgt spid="27"/>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3" presetClass="emph" presetSubtype="1" nodeType="clickEffect">
                                  <p:stCondLst>
                                    <p:cond delay="0"/>
                                  </p:stCondLst>
                                  <p:childTnLst>
                                    <p:set>
                                      <p:cBhvr override="childStyle">
                                        <p:cTn id="18" dur="indefinite"/>
                                        <p:tgtEl>
                                          <p:spTgt spid="55">
                                            <p:txEl>
                                              <p:pRg st="0" end="0"/>
                                            </p:txEl>
                                          </p:spTgt>
                                        </p:tgtEl>
                                        <p:attrNameLst>
                                          <p:attrName>style.color</p:attrName>
                                        </p:attrNameLst>
                                      </p:cBhvr>
                                      <p:to>
                                        <p:clrVal>
                                          <a:srgbClr val="232321"/>
                                        </p:clrVal>
                                      </p:to>
                                    </p:set>
                                  </p:childTnLst>
                                </p:cTn>
                              </p:par>
                            </p:childTnLst>
                          </p:cTn>
                        </p:par>
                      </p:childTnLst>
                    </p:cTn>
                  </p:par>
                  <p:par>
                    <p:cTn id="19" fill="hold">
                      <p:stCondLst>
                        <p:cond delay="indefinite"/>
                      </p:stCondLst>
                      <p:childTnLst>
                        <p:par>
                          <p:cTn id="20" fill="hold">
                            <p:stCondLst>
                              <p:cond delay="0"/>
                            </p:stCondLst>
                            <p:childTnLst>
                              <p:par>
                                <p:cTn id="21" presetID="3" presetClass="emph" presetSubtype="1" nodeType="clickEffect">
                                  <p:stCondLst>
                                    <p:cond delay="0"/>
                                  </p:stCondLst>
                                  <p:childTnLst>
                                    <p:set>
                                      <p:cBhvr override="childStyle">
                                        <p:cTn id="22" dur="indefinite"/>
                                        <p:tgtEl>
                                          <p:spTgt spid="73">
                                            <p:txEl>
                                              <p:pRg st="0" end="0"/>
                                            </p:txEl>
                                          </p:spTgt>
                                        </p:tgtEl>
                                        <p:attrNameLst>
                                          <p:attrName>style.color</p:attrName>
                                        </p:attrNameLst>
                                      </p:cBhvr>
                                      <p:to>
                                        <p:clrVal>
                                          <a:srgbClr val="232321"/>
                                        </p:clrVal>
                                      </p:to>
                                    </p:set>
                                  </p:childTnLst>
                                </p:cTn>
                              </p:par>
                            </p:childTnLst>
                          </p:cTn>
                        </p:par>
                      </p:childTnLst>
                    </p:cTn>
                  </p:par>
                  <p:par>
                    <p:cTn id="23" fill="hold">
                      <p:stCondLst>
                        <p:cond delay="indefinite"/>
                      </p:stCondLst>
                      <p:childTnLst>
                        <p:par>
                          <p:cTn id="24" fill="hold">
                            <p:stCondLst>
                              <p:cond delay="0"/>
                            </p:stCondLst>
                            <p:childTnLst>
                              <p:par>
                                <p:cTn id="25" presetID="3" presetClass="emph" presetSubtype="1" nodeType="clickEffect">
                                  <p:stCondLst>
                                    <p:cond delay="0"/>
                                  </p:stCondLst>
                                  <p:childTnLst>
                                    <p:set>
                                      <p:cBhvr override="childStyle">
                                        <p:cTn id="26" dur="indefinite"/>
                                        <p:tgtEl>
                                          <p:spTgt spid="60">
                                            <p:txEl>
                                              <p:pRg st="0" end="0"/>
                                            </p:txEl>
                                          </p:spTgt>
                                        </p:tgtEl>
                                        <p:attrNameLst>
                                          <p:attrName>style.color</p:attrName>
                                        </p:attrNameLst>
                                      </p:cBhvr>
                                      <p:to>
                                        <p:clrVal>
                                          <a:srgbClr val="232321"/>
                                        </p:clrVal>
                                      </p:to>
                                    </p:set>
                                  </p:childTnLst>
                                </p:cTn>
                              </p:par>
                            </p:childTnLst>
                          </p:cTn>
                        </p:par>
                      </p:childTnLst>
                    </p:cTn>
                  </p:par>
                  <p:par>
                    <p:cTn id="27" fill="hold">
                      <p:stCondLst>
                        <p:cond delay="indefinite"/>
                      </p:stCondLst>
                      <p:childTnLst>
                        <p:par>
                          <p:cTn id="28" fill="hold">
                            <p:stCondLst>
                              <p:cond delay="0"/>
                            </p:stCondLst>
                            <p:childTnLst>
                              <p:par>
                                <p:cTn id="29" presetID="3" presetClass="emph" presetSubtype="1" nodeType="clickEffect">
                                  <p:stCondLst>
                                    <p:cond delay="0"/>
                                  </p:stCondLst>
                                  <p:childTnLst>
                                    <p:set>
                                      <p:cBhvr override="childStyle">
                                        <p:cTn id="30" dur="indefinite"/>
                                        <p:tgtEl>
                                          <p:spTgt spid="59">
                                            <p:txEl>
                                              <p:pRg st="0" end="0"/>
                                            </p:txEl>
                                          </p:spTgt>
                                        </p:tgtEl>
                                        <p:attrNameLst>
                                          <p:attrName>style.color</p:attrName>
                                        </p:attrNameLst>
                                      </p:cBhvr>
                                      <p:to>
                                        <p:clrVal>
                                          <a:srgbClr val="232321"/>
                                        </p:clrVal>
                                      </p:to>
                                    </p:set>
                                  </p:childTnLst>
                                </p:cTn>
                              </p:par>
                            </p:childTnLst>
                          </p:cTn>
                        </p:par>
                      </p:childTnLst>
                    </p:cTn>
                  </p:par>
                  <p:par>
                    <p:cTn id="31" fill="hold">
                      <p:stCondLst>
                        <p:cond delay="indefinite"/>
                      </p:stCondLst>
                      <p:childTnLst>
                        <p:par>
                          <p:cTn id="32" fill="hold">
                            <p:stCondLst>
                              <p:cond delay="0"/>
                            </p:stCondLst>
                            <p:childTnLst>
                              <p:par>
                                <p:cTn id="33" presetID="3" presetClass="emph" presetSubtype="1" nodeType="clickEffect">
                                  <p:stCondLst>
                                    <p:cond delay="0"/>
                                  </p:stCondLst>
                                  <p:childTnLst>
                                    <p:set>
                                      <p:cBhvr override="childStyle">
                                        <p:cTn id="34" dur="indefinite"/>
                                        <p:tgtEl>
                                          <p:spTgt spid="57">
                                            <p:txEl>
                                              <p:pRg st="0" end="0"/>
                                            </p:txEl>
                                          </p:spTgt>
                                        </p:tgtEl>
                                        <p:attrNameLst>
                                          <p:attrName>style.color</p:attrName>
                                        </p:attrNameLst>
                                      </p:cBhvr>
                                      <p:to>
                                        <p:clrVal>
                                          <a:srgbClr val="232321"/>
                                        </p:clrVal>
                                      </p:to>
                                    </p:set>
                                  </p:childTnLst>
                                </p:cTn>
                              </p:par>
                            </p:childTnLst>
                          </p:cTn>
                        </p:par>
                      </p:childTnLst>
                    </p:cTn>
                  </p:par>
                  <p:par>
                    <p:cTn id="35" fill="hold">
                      <p:stCondLst>
                        <p:cond delay="indefinite"/>
                      </p:stCondLst>
                      <p:childTnLst>
                        <p:par>
                          <p:cTn id="36" fill="hold">
                            <p:stCondLst>
                              <p:cond delay="0"/>
                            </p:stCondLst>
                            <p:childTnLst>
                              <p:par>
                                <p:cTn id="37" presetID="3" presetClass="emph" presetSubtype="1" nodeType="clickEffect">
                                  <p:stCondLst>
                                    <p:cond delay="0"/>
                                  </p:stCondLst>
                                  <p:childTnLst>
                                    <p:set>
                                      <p:cBhvr override="childStyle">
                                        <p:cTn id="38" dur="indefinite"/>
                                        <p:tgtEl>
                                          <p:spTgt spid="61">
                                            <p:txEl>
                                              <p:pRg st="0" end="0"/>
                                            </p:txEl>
                                          </p:spTgt>
                                        </p:tgtEl>
                                        <p:attrNameLst>
                                          <p:attrName>style.color</p:attrName>
                                        </p:attrNameLst>
                                      </p:cBhvr>
                                      <p:to>
                                        <p:clrVal>
                                          <a:srgbClr val="232321"/>
                                        </p:clrVal>
                                      </p:to>
                                    </p:set>
                                  </p:childTnLst>
                                </p:cTn>
                              </p:par>
                            </p:childTnLst>
                          </p:cTn>
                        </p:par>
                      </p:childTnLst>
                    </p:cTn>
                  </p:par>
                  <p:par>
                    <p:cTn id="39" fill="hold">
                      <p:stCondLst>
                        <p:cond delay="indefinite"/>
                      </p:stCondLst>
                      <p:childTnLst>
                        <p:par>
                          <p:cTn id="40" fill="hold">
                            <p:stCondLst>
                              <p:cond delay="0"/>
                            </p:stCondLst>
                            <p:childTnLst>
                              <p:par>
                                <p:cTn id="41" presetID="3" presetClass="emph" presetSubtype="1" nodeType="clickEffect">
                                  <p:stCondLst>
                                    <p:cond delay="0"/>
                                  </p:stCondLst>
                                  <p:childTnLst>
                                    <p:set>
                                      <p:cBhvr override="childStyle">
                                        <p:cTn id="42" dur="indefinite"/>
                                        <p:tgtEl>
                                          <p:spTgt spid="58">
                                            <p:txEl>
                                              <p:pRg st="0" end="0"/>
                                            </p:txEl>
                                          </p:spTgt>
                                        </p:tgtEl>
                                        <p:attrNameLst>
                                          <p:attrName>style.color</p:attrName>
                                        </p:attrNameLst>
                                      </p:cBhvr>
                                      <p:to>
                                        <p:clrVal>
                                          <a:srgbClr val="232321"/>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Different parts of a self-introduction</a:t>
            </a:r>
            <a:endParaRPr lang="en-ZA" sz="3600" b="1" dirty="0">
              <a:solidFill>
                <a:schemeClr val="bg1"/>
              </a:solidFill>
              <a:latin typeface="Roboto" panose="02000000000000000000" pitchFamily="2" charset="0"/>
              <a:ea typeface="Roboto" panose="02000000000000000000" pitchFamily="2" charset="0"/>
            </a:endParaRPr>
          </a:p>
        </p:txBody>
      </p:sp>
      <p:sp>
        <p:nvSpPr>
          <p:cNvPr id="10" name="TextBox 9">
            <a:extLst>
              <a:ext uri="{FF2B5EF4-FFF2-40B4-BE49-F238E27FC236}">
                <a16:creationId xmlns:a16="http://schemas.microsoft.com/office/drawing/2014/main" id="{063F706C-9916-E4E2-A9B0-6DD0DA0E6DB5}"/>
              </a:ext>
            </a:extLst>
          </p:cNvPr>
          <p:cNvSpPr txBox="1"/>
          <p:nvPr/>
        </p:nvSpPr>
        <p:spPr>
          <a:xfrm>
            <a:off x="560717" y="1372363"/>
            <a:ext cx="4524467" cy="369332"/>
          </a:xfrm>
          <a:prstGeom prst="rect">
            <a:avLst/>
          </a:prstGeom>
          <a:noFill/>
        </p:spPr>
        <p:txBody>
          <a:bodyPr wrap="square">
            <a:spAutoFit/>
          </a:bodyPr>
          <a:lstStyle/>
          <a:p>
            <a:r>
              <a:rPr lang="en-GB" sz="1800" dirty="0">
                <a:latin typeface="Roboto" panose="02000000000000000000" pitchFamily="2" charset="0"/>
                <a:ea typeface="Roboto" panose="02000000000000000000" pitchFamily="2" charset="0"/>
              </a:rPr>
              <a:t>Now, match the different parts to example. </a:t>
            </a:r>
            <a:endParaRPr lang="en-ZA" dirty="0">
              <a:latin typeface="Roboto" panose="02000000000000000000" pitchFamily="2" charset="0"/>
              <a:ea typeface="Roboto" panose="02000000000000000000" pitchFamily="2" charset="0"/>
            </a:endParaRPr>
          </a:p>
        </p:txBody>
      </p:sp>
      <p:sp>
        <p:nvSpPr>
          <p:cNvPr id="8" name="Hello, my name is John">
            <a:extLst>
              <a:ext uri="{FF2B5EF4-FFF2-40B4-BE49-F238E27FC236}">
                <a16:creationId xmlns:a16="http://schemas.microsoft.com/office/drawing/2014/main" id="{1F8921AD-6315-9B2E-451E-16D33C50A1AB}"/>
              </a:ext>
            </a:extLst>
          </p:cNvPr>
          <p:cNvSpPr txBox="1"/>
          <p:nvPr/>
        </p:nvSpPr>
        <p:spPr>
          <a:xfrm>
            <a:off x="3796434" y="1912572"/>
            <a:ext cx="4799355" cy="6770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a:solidFill>
                  <a:srgbClr val="232321"/>
                </a:solidFill>
                <a:latin typeface="Roboto" panose="02000000000000000000" pitchFamily="2" charset="0"/>
                <a:ea typeface="Roboto" panose="02000000000000000000" pitchFamily="2" charset="0"/>
              </a:rPr>
              <a:t>Hello, my name is John and I work as a marketing manager at XYZ Company.</a:t>
            </a:r>
            <a:endParaRPr sz="1600" dirty="0">
              <a:solidFill>
                <a:srgbClr val="232321"/>
              </a:solidFill>
              <a:latin typeface="Roboto" panose="02000000000000000000" pitchFamily="2" charset="0"/>
              <a:ea typeface="Roboto" panose="02000000000000000000" pitchFamily="2" charset="0"/>
            </a:endParaRPr>
          </a:p>
        </p:txBody>
      </p:sp>
      <p:sp>
        <p:nvSpPr>
          <p:cNvPr id="16" name="Name, Title and Company">
            <a:extLst>
              <a:ext uri="{FF2B5EF4-FFF2-40B4-BE49-F238E27FC236}">
                <a16:creationId xmlns:a16="http://schemas.microsoft.com/office/drawing/2014/main" id="{0C1499F2-1152-8EEC-3CAE-E541FC9CD123}"/>
              </a:ext>
            </a:extLst>
          </p:cNvPr>
          <p:cNvSpPr/>
          <p:nvPr/>
        </p:nvSpPr>
        <p:spPr>
          <a:xfrm>
            <a:off x="643094" y="5172032"/>
            <a:ext cx="2807826" cy="664531"/>
          </a:xfrm>
          <a:prstGeom prst="rect">
            <a:avLst/>
          </a:prstGeom>
          <a:solidFill>
            <a:srgbClr val="8C3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F.  Greeting, Name, Title and </a:t>
            </a:r>
            <a:br>
              <a:rPr lang="en-GB" sz="1600" b="1" dirty="0">
                <a:latin typeface="Roboto" panose="02000000000000000000" pitchFamily="2" charset="0"/>
                <a:ea typeface="Roboto" panose="02000000000000000000" pitchFamily="2" charset="0"/>
              </a:rPr>
            </a:br>
            <a:r>
              <a:rPr lang="en-GB" sz="1600" b="1" dirty="0">
                <a:latin typeface="Roboto" panose="02000000000000000000" pitchFamily="2" charset="0"/>
                <a:ea typeface="Roboto" panose="02000000000000000000" pitchFamily="2" charset="0"/>
              </a:rPr>
              <a:t>     Company</a:t>
            </a:r>
            <a:endParaRPr lang="en-GB" sz="1800" b="1" dirty="0">
              <a:latin typeface="Roboto" panose="02000000000000000000" pitchFamily="2" charset="0"/>
              <a:ea typeface="Roboto" panose="02000000000000000000" pitchFamily="2" charset="0"/>
            </a:endParaRPr>
          </a:p>
        </p:txBody>
      </p:sp>
      <p:sp>
        <p:nvSpPr>
          <p:cNvPr id="15" name="Purpose">
            <a:extLst>
              <a:ext uri="{FF2B5EF4-FFF2-40B4-BE49-F238E27FC236}">
                <a16:creationId xmlns:a16="http://schemas.microsoft.com/office/drawing/2014/main" id="{F3C35E95-6ECC-1D21-2925-62BD6C6BCC63}"/>
              </a:ext>
            </a:extLst>
          </p:cNvPr>
          <p:cNvSpPr/>
          <p:nvPr/>
        </p:nvSpPr>
        <p:spPr>
          <a:xfrm>
            <a:off x="643094" y="4535295"/>
            <a:ext cx="2807825" cy="400899"/>
          </a:xfrm>
          <a:prstGeom prst="rect">
            <a:avLst/>
          </a:prstGeom>
          <a:solidFill>
            <a:srgbClr val="8C3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E.  Purpose</a:t>
            </a:r>
            <a:endParaRPr lang="en-GB" sz="1800" b="1" dirty="0">
              <a:latin typeface="Roboto" panose="02000000000000000000" pitchFamily="2" charset="0"/>
              <a:ea typeface="Roboto" panose="02000000000000000000" pitchFamily="2" charset="0"/>
            </a:endParaRPr>
          </a:p>
        </p:txBody>
      </p:sp>
      <p:sp>
        <p:nvSpPr>
          <p:cNvPr id="18" name="I wanted to introduce myself">
            <a:extLst>
              <a:ext uri="{FF2B5EF4-FFF2-40B4-BE49-F238E27FC236}">
                <a16:creationId xmlns:a16="http://schemas.microsoft.com/office/drawing/2014/main" id="{D1B52D0D-E6DC-6ED7-9654-898855057C51}"/>
              </a:ext>
            </a:extLst>
          </p:cNvPr>
          <p:cNvSpPr txBox="1"/>
          <p:nvPr/>
        </p:nvSpPr>
        <p:spPr>
          <a:xfrm>
            <a:off x="3796434" y="4144274"/>
            <a:ext cx="4799357" cy="6770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a:solidFill>
                  <a:srgbClr val="232321"/>
                </a:solidFill>
                <a:latin typeface="Roboto" panose="02000000000000000000" pitchFamily="2" charset="0"/>
                <a:ea typeface="Roboto" panose="02000000000000000000" pitchFamily="2" charset="0"/>
              </a:rPr>
              <a:t>I wanted to introduce myself today to network and connect with other professionals in the industry</a:t>
            </a:r>
            <a:r>
              <a:rPr lang="en-ZA" sz="1600" dirty="0">
                <a:solidFill>
                  <a:srgbClr val="232321"/>
                </a:solidFill>
                <a:latin typeface="Roboto" panose="02000000000000000000" pitchFamily="2" charset="0"/>
                <a:ea typeface="Roboto" panose="02000000000000000000" pitchFamily="2" charset="0"/>
              </a:rPr>
              <a:t>.</a:t>
            </a:r>
            <a:endParaRPr sz="1600" dirty="0">
              <a:solidFill>
                <a:srgbClr val="232321"/>
              </a:solidFill>
              <a:latin typeface="Roboto" panose="02000000000000000000" pitchFamily="2" charset="0"/>
              <a:ea typeface="Roboto" panose="02000000000000000000" pitchFamily="2" charset="0"/>
            </a:endParaRPr>
          </a:p>
        </p:txBody>
      </p:sp>
      <p:sp>
        <p:nvSpPr>
          <p:cNvPr id="11" name="Background">
            <a:extLst>
              <a:ext uri="{FF2B5EF4-FFF2-40B4-BE49-F238E27FC236}">
                <a16:creationId xmlns:a16="http://schemas.microsoft.com/office/drawing/2014/main" id="{D1D98AE0-5ED6-61BE-E39D-B7E0D83DA860}"/>
              </a:ext>
            </a:extLst>
          </p:cNvPr>
          <p:cNvSpPr/>
          <p:nvPr/>
        </p:nvSpPr>
        <p:spPr>
          <a:xfrm>
            <a:off x="643096" y="1988347"/>
            <a:ext cx="2807821" cy="400899"/>
          </a:xfrm>
          <a:prstGeom prst="rect">
            <a:avLst/>
          </a:prstGeom>
          <a:solidFill>
            <a:srgbClr val="8C3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A.  Background</a:t>
            </a:r>
          </a:p>
        </p:txBody>
      </p:sp>
      <p:sp>
        <p:nvSpPr>
          <p:cNvPr id="19" name="I have over five years">
            <a:extLst>
              <a:ext uri="{FF2B5EF4-FFF2-40B4-BE49-F238E27FC236}">
                <a16:creationId xmlns:a16="http://schemas.microsoft.com/office/drawing/2014/main" id="{E1CEFB3A-72FE-DA40-2EDB-46EFF48F4804}"/>
              </a:ext>
            </a:extLst>
          </p:cNvPr>
          <p:cNvSpPr txBox="1"/>
          <p:nvPr/>
        </p:nvSpPr>
        <p:spPr>
          <a:xfrm>
            <a:off x="3796434" y="2574399"/>
            <a:ext cx="4881733" cy="6770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a:solidFill>
                  <a:srgbClr val="232321"/>
                </a:solidFill>
                <a:latin typeface="Roboto" panose="02000000000000000000" pitchFamily="2" charset="0"/>
                <a:ea typeface="Roboto" panose="02000000000000000000" pitchFamily="2" charset="0"/>
              </a:rPr>
              <a:t>I have over five years experience in marketing and communications.</a:t>
            </a:r>
            <a:endParaRPr sz="1600" dirty="0">
              <a:solidFill>
                <a:srgbClr val="232321"/>
              </a:solidFill>
              <a:latin typeface="Roboto" panose="02000000000000000000" pitchFamily="2" charset="0"/>
              <a:ea typeface="Roboto" panose="02000000000000000000" pitchFamily="2" charset="0"/>
            </a:endParaRPr>
          </a:p>
        </p:txBody>
      </p:sp>
      <p:sp>
        <p:nvSpPr>
          <p:cNvPr id="14" name="Responsibility">
            <a:extLst>
              <a:ext uri="{FF2B5EF4-FFF2-40B4-BE49-F238E27FC236}">
                <a16:creationId xmlns:a16="http://schemas.microsoft.com/office/drawing/2014/main" id="{218088AE-09B9-BA07-EE2C-DAE44386EC84}"/>
              </a:ext>
            </a:extLst>
          </p:cNvPr>
          <p:cNvSpPr/>
          <p:nvPr/>
        </p:nvSpPr>
        <p:spPr>
          <a:xfrm>
            <a:off x="643093" y="3898558"/>
            <a:ext cx="2807825" cy="400899"/>
          </a:xfrm>
          <a:prstGeom prst="rect">
            <a:avLst/>
          </a:prstGeom>
          <a:solidFill>
            <a:srgbClr val="8C3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D.  Responsibilities</a:t>
            </a:r>
          </a:p>
        </p:txBody>
      </p:sp>
      <p:sp>
        <p:nvSpPr>
          <p:cNvPr id="20" name="In my current role">
            <a:extLst>
              <a:ext uri="{FF2B5EF4-FFF2-40B4-BE49-F238E27FC236}">
                <a16:creationId xmlns:a16="http://schemas.microsoft.com/office/drawing/2014/main" id="{65C6A619-F814-3A1A-4D36-C810FEB903A1}"/>
              </a:ext>
            </a:extLst>
          </p:cNvPr>
          <p:cNvSpPr txBox="1"/>
          <p:nvPr/>
        </p:nvSpPr>
        <p:spPr>
          <a:xfrm>
            <a:off x="3796434" y="3236226"/>
            <a:ext cx="4881733" cy="92329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a:solidFill>
                  <a:srgbClr val="232321"/>
                </a:solidFill>
                <a:latin typeface="Roboto" panose="02000000000000000000" pitchFamily="2" charset="0"/>
                <a:ea typeface="Roboto" panose="02000000000000000000" pitchFamily="2" charset="0"/>
              </a:rPr>
              <a:t>In my current role, I develop marketing strategies, manage campaigns, and work with cross-functional teams to achieve business objectives</a:t>
            </a:r>
            <a:r>
              <a:rPr lang="en-ZA" sz="1600" dirty="0">
                <a:solidFill>
                  <a:srgbClr val="232321"/>
                </a:solidFill>
                <a:latin typeface="Roboto" panose="02000000000000000000" pitchFamily="2" charset="0"/>
                <a:ea typeface="Roboto" panose="02000000000000000000" pitchFamily="2" charset="0"/>
              </a:rPr>
              <a:t>.</a:t>
            </a:r>
            <a:endParaRPr sz="1600" dirty="0">
              <a:solidFill>
                <a:srgbClr val="232321"/>
              </a:solidFill>
              <a:latin typeface="Roboto" panose="02000000000000000000" pitchFamily="2" charset="0"/>
              <a:ea typeface="Roboto" panose="02000000000000000000" pitchFamily="2" charset="0"/>
            </a:endParaRPr>
          </a:p>
        </p:txBody>
      </p:sp>
      <p:sp>
        <p:nvSpPr>
          <p:cNvPr id="12" name="Interest">
            <a:extLst>
              <a:ext uri="{FF2B5EF4-FFF2-40B4-BE49-F238E27FC236}">
                <a16:creationId xmlns:a16="http://schemas.microsoft.com/office/drawing/2014/main" id="{1EA38167-52B4-FC98-310A-DBF2B9A698D8}"/>
              </a:ext>
            </a:extLst>
          </p:cNvPr>
          <p:cNvSpPr/>
          <p:nvPr/>
        </p:nvSpPr>
        <p:spPr>
          <a:xfrm>
            <a:off x="643095" y="2625084"/>
            <a:ext cx="2807823" cy="400899"/>
          </a:xfrm>
          <a:prstGeom prst="rect">
            <a:avLst/>
          </a:prstGeom>
          <a:solidFill>
            <a:srgbClr val="8C3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B.  Interests</a:t>
            </a:r>
          </a:p>
        </p:txBody>
      </p:sp>
      <p:sp>
        <p:nvSpPr>
          <p:cNvPr id="21" name="In my free time,">
            <a:extLst>
              <a:ext uri="{FF2B5EF4-FFF2-40B4-BE49-F238E27FC236}">
                <a16:creationId xmlns:a16="http://schemas.microsoft.com/office/drawing/2014/main" id="{CF7E7288-3A3D-524B-172A-B1150CA726CB}"/>
              </a:ext>
            </a:extLst>
          </p:cNvPr>
          <p:cNvSpPr txBox="1"/>
          <p:nvPr/>
        </p:nvSpPr>
        <p:spPr>
          <a:xfrm>
            <a:off x="3796434" y="4806101"/>
            <a:ext cx="4799357" cy="92329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a:solidFill>
                  <a:srgbClr val="232321"/>
                </a:solidFill>
                <a:latin typeface="Roboto" panose="02000000000000000000" pitchFamily="2" charset="0"/>
                <a:ea typeface="Roboto" panose="02000000000000000000" pitchFamily="2" charset="0"/>
              </a:rPr>
              <a:t>In my free time, I enjoy reading business books and attending industry events to stay up-to-date with the latest trends.</a:t>
            </a:r>
            <a:endParaRPr sz="1600" dirty="0">
              <a:solidFill>
                <a:srgbClr val="232321"/>
              </a:solidFill>
              <a:latin typeface="Roboto" panose="02000000000000000000" pitchFamily="2" charset="0"/>
              <a:ea typeface="Roboto" panose="02000000000000000000" pitchFamily="2" charset="0"/>
            </a:endParaRPr>
          </a:p>
        </p:txBody>
      </p:sp>
      <p:sp>
        <p:nvSpPr>
          <p:cNvPr id="13" name="Closing">
            <a:extLst>
              <a:ext uri="{FF2B5EF4-FFF2-40B4-BE49-F238E27FC236}">
                <a16:creationId xmlns:a16="http://schemas.microsoft.com/office/drawing/2014/main" id="{4D99096A-F17D-346D-6914-7B55D05C2965}"/>
              </a:ext>
            </a:extLst>
          </p:cNvPr>
          <p:cNvSpPr/>
          <p:nvPr/>
        </p:nvSpPr>
        <p:spPr>
          <a:xfrm>
            <a:off x="643094" y="3251477"/>
            <a:ext cx="2807824" cy="400899"/>
          </a:xfrm>
          <a:prstGeom prst="rect">
            <a:avLst/>
          </a:prstGeom>
          <a:solidFill>
            <a:srgbClr val="8C36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l" rtl="0">
              <a:spcBef>
                <a:spcPts val="0"/>
              </a:spcBef>
              <a:spcAft>
                <a:spcPts val="0"/>
              </a:spcAft>
              <a:buNone/>
            </a:pPr>
            <a:r>
              <a:rPr lang="en-GB" sz="1600" b="1" dirty="0">
                <a:latin typeface="Roboto" panose="02000000000000000000" pitchFamily="2" charset="0"/>
                <a:ea typeface="Roboto" panose="02000000000000000000" pitchFamily="2" charset="0"/>
              </a:rPr>
              <a:t>C.  Closing</a:t>
            </a:r>
            <a:endParaRPr lang="en-GB" sz="1800" b="1" dirty="0">
              <a:latin typeface="Roboto" panose="02000000000000000000" pitchFamily="2" charset="0"/>
              <a:ea typeface="Roboto" panose="02000000000000000000" pitchFamily="2" charset="0"/>
            </a:endParaRPr>
          </a:p>
        </p:txBody>
      </p:sp>
      <p:sp>
        <p:nvSpPr>
          <p:cNvPr id="22" name="Thank you for your time">
            <a:extLst>
              <a:ext uri="{FF2B5EF4-FFF2-40B4-BE49-F238E27FC236}">
                <a16:creationId xmlns:a16="http://schemas.microsoft.com/office/drawing/2014/main" id="{B02768A9-6D21-D3F1-B4A9-4B8F8D29AD30}"/>
              </a:ext>
            </a:extLst>
          </p:cNvPr>
          <p:cNvSpPr txBox="1"/>
          <p:nvPr/>
        </p:nvSpPr>
        <p:spPr>
          <a:xfrm>
            <a:off x="3796434" y="5714147"/>
            <a:ext cx="4799357" cy="6770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a:solidFill>
                  <a:srgbClr val="232321"/>
                </a:solidFill>
                <a:latin typeface="Roboto" panose="02000000000000000000" pitchFamily="2" charset="0"/>
                <a:ea typeface="Roboto" panose="02000000000000000000" pitchFamily="2" charset="0"/>
              </a:rPr>
              <a:t>Thank you for your time, and I look forward to talking with you further.</a:t>
            </a:r>
            <a:endParaRPr sz="1600" dirty="0">
              <a:solidFill>
                <a:srgbClr val="232321"/>
              </a:solidFill>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9D6A0891-472D-10A5-3747-E018A07EF143}"/>
              </a:ext>
            </a:extLst>
          </p:cNvPr>
          <p:cNvSpPr/>
          <p:nvPr/>
        </p:nvSpPr>
        <p:spPr>
          <a:xfrm>
            <a:off x="5598367" y="1349976"/>
            <a:ext cx="2984914" cy="414106"/>
          </a:xfrm>
          <a:prstGeom prst="rect">
            <a:avLst/>
          </a:prstGeom>
          <a:solidFill>
            <a:srgbClr val="CC4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latin typeface="Roboto" panose="02000000000000000000" pitchFamily="2" charset="0"/>
                <a:ea typeface="Roboto" panose="02000000000000000000" pitchFamily="2" charset="0"/>
              </a:rPr>
              <a:t>Click to reveal the answers. </a:t>
            </a:r>
            <a:endParaRPr lang="en-ZA" dirty="0">
              <a:latin typeface="Roboto" panose="02000000000000000000" pitchFamily="2" charset="0"/>
              <a:ea typeface="Roboto" panose="02000000000000000000" pitchFamily="2" charset="0"/>
            </a:endParaRPr>
          </a:p>
        </p:txBody>
      </p:sp>
      <p:pic>
        <p:nvPicPr>
          <p:cNvPr id="29" name="Graphic 28" descr="Close with solid fill">
            <a:extLst>
              <a:ext uri="{FF2B5EF4-FFF2-40B4-BE49-F238E27FC236}">
                <a16:creationId xmlns:a16="http://schemas.microsoft.com/office/drawing/2014/main" id="{80658B8B-3029-1E7A-28BF-FD239D808AF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98870" y="5849628"/>
            <a:ext cx="319179" cy="319179"/>
          </a:xfrm>
          <a:prstGeom prst="rect">
            <a:avLst/>
          </a:prstGeom>
        </p:spPr>
      </p:pic>
      <p:sp>
        <p:nvSpPr>
          <p:cNvPr id="36" name="C">
            <a:extLst>
              <a:ext uri="{FF2B5EF4-FFF2-40B4-BE49-F238E27FC236}">
                <a16:creationId xmlns:a16="http://schemas.microsoft.com/office/drawing/2014/main" id="{8C2E73EC-4E41-83DA-ACB7-8272CE4EEED7}"/>
              </a:ext>
            </a:extLst>
          </p:cNvPr>
          <p:cNvSpPr/>
          <p:nvPr/>
        </p:nvSpPr>
        <p:spPr>
          <a:xfrm>
            <a:off x="3526454" y="5836563"/>
            <a:ext cx="250627" cy="25062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b="1" dirty="0">
                <a:latin typeface="Roboto" panose="02000000000000000000" pitchFamily="2" charset="0"/>
                <a:ea typeface="Roboto" panose="02000000000000000000" pitchFamily="2" charset="0"/>
              </a:rPr>
              <a:t>C</a:t>
            </a:r>
          </a:p>
        </p:txBody>
      </p:sp>
      <p:sp>
        <p:nvSpPr>
          <p:cNvPr id="35" name="B">
            <a:extLst>
              <a:ext uri="{FF2B5EF4-FFF2-40B4-BE49-F238E27FC236}">
                <a16:creationId xmlns:a16="http://schemas.microsoft.com/office/drawing/2014/main" id="{F391A9DF-9555-0435-74E6-23C902950F89}"/>
              </a:ext>
            </a:extLst>
          </p:cNvPr>
          <p:cNvSpPr/>
          <p:nvPr/>
        </p:nvSpPr>
        <p:spPr>
          <a:xfrm>
            <a:off x="3526454" y="4935638"/>
            <a:ext cx="250627" cy="25062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b="1" dirty="0">
                <a:latin typeface="Roboto" panose="02000000000000000000" pitchFamily="2" charset="0"/>
                <a:ea typeface="Roboto" panose="02000000000000000000" pitchFamily="2" charset="0"/>
              </a:rPr>
              <a:t>B</a:t>
            </a:r>
          </a:p>
        </p:txBody>
      </p:sp>
      <p:sp>
        <p:nvSpPr>
          <p:cNvPr id="37" name="E">
            <a:extLst>
              <a:ext uri="{FF2B5EF4-FFF2-40B4-BE49-F238E27FC236}">
                <a16:creationId xmlns:a16="http://schemas.microsoft.com/office/drawing/2014/main" id="{17F7EA50-A8A0-B71F-E1A7-416A9A0FF502}"/>
              </a:ext>
            </a:extLst>
          </p:cNvPr>
          <p:cNvSpPr/>
          <p:nvPr/>
        </p:nvSpPr>
        <p:spPr>
          <a:xfrm>
            <a:off x="3526454" y="4260965"/>
            <a:ext cx="250627" cy="25062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b="1" dirty="0">
                <a:latin typeface="Roboto" panose="02000000000000000000" pitchFamily="2" charset="0"/>
                <a:ea typeface="Roboto" panose="02000000000000000000" pitchFamily="2" charset="0"/>
              </a:rPr>
              <a:t>E</a:t>
            </a:r>
          </a:p>
        </p:txBody>
      </p:sp>
      <p:sp>
        <p:nvSpPr>
          <p:cNvPr id="38" name="D">
            <a:extLst>
              <a:ext uri="{FF2B5EF4-FFF2-40B4-BE49-F238E27FC236}">
                <a16:creationId xmlns:a16="http://schemas.microsoft.com/office/drawing/2014/main" id="{24A226FA-0589-C278-90DD-D414718503EF}"/>
              </a:ext>
            </a:extLst>
          </p:cNvPr>
          <p:cNvSpPr/>
          <p:nvPr/>
        </p:nvSpPr>
        <p:spPr>
          <a:xfrm>
            <a:off x="3526454" y="3348923"/>
            <a:ext cx="250627" cy="25062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b="1" dirty="0">
                <a:latin typeface="Roboto" panose="02000000000000000000" pitchFamily="2" charset="0"/>
                <a:ea typeface="Roboto" panose="02000000000000000000" pitchFamily="2" charset="0"/>
              </a:rPr>
              <a:t>D</a:t>
            </a:r>
          </a:p>
        </p:txBody>
      </p:sp>
      <p:sp>
        <p:nvSpPr>
          <p:cNvPr id="30" name="A">
            <a:extLst>
              <a:ext uri="{FF2B5EF4-FFF2-40B4-BE49-F238E27FC236}">
                <a16:creationId xmlns:a16="http://schemas.microsoft.com/office/drawing/2014/main" id="{8E3484C5-1E19-C0F9-5082-0731E215BC9A}"/>
              </a:ext>
            </a:extLst>
          </p:cNvPr>
          <p:cNvSpPr/>
          <p:nvPr/>
        </p:nvSpPr>
        <p:spPr>
          <a:xfrm>
            <a:off x="3526454" y="2690442"/>
            <a:ext cx="250627" cy="25062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b="1" dirty="0">
                <a:latin typeface="Roboto" panose="02000000000000000000" pitchFamily="2" charset="0"/>
                <a:ea typeface="Roboto" panose="02000000000000000000" pitchFamily="2" charset="0"/>
              </a:rPr>
              <a:t>A</a:t>
            </a:r>
          </a:p>
        </p:txBody>
      </p:sp>
      <p:sp>
        <p:nvSpPr>
          <p:cNvPr id="39" name="F">
            <a:extLst>
              <a:ext uri="{FF2B5EF4-FFF2-40B4-BE49-F238E27FC236}">
                <a16:creationId xmlns:a16="http://schemas.microsoft.com/office/drawing/2014/main" id="{1FB080FC-FF8E-7B3A-6443-B4F1AEA3DD3D}"/>
              </a:ext>
            </a:extLst>
          </p:cNvPr>
          <p:cNvSpPr/>
          <p:nvPr/>
        </p:nvSpPr>
        <p:spPr>
          <a:xfrm>
            <a:off x="3526454" y="2031961"/>
            <a:ext cx="250627" cy="25062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b="1" dirty="0">
                <a:latin typeface="Roboto" panose="02000000000000000000" pitchFamily="2" charset="0"/>
                <a:ea typeface="Roboto" panose="02000000000000000000" pitchFamily="2" charset="0"/>
              </a:rPr>
              <a:t>F</a:t>
            </a:r>
          </a:p>
        </p:txBody>
      </p:sp>
      <p:sp>
        <p:nvSpPr>
          <p:cNvPr id="41" name="TextBox 40">
            <a:extLst>
              <a:ext uri="{FF2B5EF4-FFF2-40B4-BE49-F238E27FC236}">
                <a16:creationId xmlns:a16="http://schemas.microsoft.com/office/drawing/2014/main" id="{BC69DCCD-BD48-9950-6692-6F1F46796485}"/>
              </a:ext>
            </a:extLst>
          </p:cNvPr>
          <p:cNvSpPr txBox="1"/>
          <p:nvPr/>
        </p:nvSpPr>
        <p:spPr>
          <a:xfrm>
            <a:off x="3038009" y="5778384"/>
            <a:ext cx="319179" cy="461665"/>
          </a:xfrm>
          <a:prstGeom prst="rect">
            <a:avLst/>
          </a:prstGeom>
          <a:noFill/>
        </p:spPr>
        <p:txBody>
          <a:bodyPr wrap="square" rtlCol="0">
            <a:spAutoFit/>
          </a:bodyPr>
          <a:lstStyle/>
          <a:p>
            <a:r>
              <a:rPr lang="en-ZA" sz="2400" dirty="0">
                <a:noFill/>
              </a:rPr>
              <a:t>x</a:t>
            </a:r>
          </a:p>
        </p:txBody>
      </p:sp>
    </p:spTree>
    <p:extLst>
      <p:ext uri="{BB962C8B-B14F-4D97-AF65-F5344CB8AC3E}">
        <p14:creationId xmlns:p14="http://schemas.microsoft.com/office/powerpoint/2010/main" val="19668199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1" nodeType="clickEffect">
                                  <p:stCondLst>
                                    <p:cond delay="0"/>
                                  </p:stCondLst>
                                  <p:childTnLst>
                                    <p:set>
                                      <p:cBhvr>
                                        <p:cTn id="6" dur="indefinite"/>
                                        <p:tgtEl>
                                          <p:spTgt spid="39"/>
                                        </p:tgtEl>
                                        <p:attrNameLst>
                                          <p:attrName>fillcolor</p:attrName>
                                        </p:attrNameLst>
                                      </p:cBhvr>
                                      <p:to>
                                        <p:clrVal>
                                          <a:schemeClr val="accent1"/>
                                        </p:clrVal>
                                      </p:to>
                                    </p:set>
                                    <p:set>
                                      <p:cBhvr>
                                        <p:cTn id="7" dur="indefinite"/>
                                        <p:tgtEl>
                                          <p:spTgt spid="39"/>
                                        </p:tgtEl>
                                        <p:attrNameLst>
                                          <p:attrName>fill.type</p:attrName>
                                        </p:attrNameLst>
                                      </p:cBhvr>
                                      <p:to>
                                        <p:strVal val="solid"/>
                                      </p:to>
                                    </p:set>
                                    <p:set>
                                      <p:cBhvr>
                                        <p:cTn id="8" dur="indefinite"/>
                                        <p:tgtEl>
                                          <p:spTgt spid="39"/>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mph" presetSubtype="1" nodeType="clickEffect">
                                  <p:stCondLst>
                                    <p:cond delay="0"/>
                                  </p:stCondLst>
                                  <p:childTnLst>
                                    <p:set>
                                      <p:cBhvr>
                                        <p:cTn id="12" dur="indefinite"/>
                                        <p:tgtEl>
                                          <p:spTgt spid="30"/>
                                        </p:tgtEl>
                                        <p:attrNameLst>
                                          <p:attrName>fillcolor</p:attrName>
                                        </p:attrNameLst>
                                      </p:cBhvr>
                                      <p:to>
                                        <p:clrVal>
                                          <a:schemeClr val="accent1"/>
                                        </p:clrVal>
                                      </p:to>
                                    </p:set>
                                    <p:set>
                                      <p:cBhvr>
                                        <p:cTn id="13" dur="indefinite"/>
                                        <p:tgtEl>
                                          <p:spTgt spid="30"/>
                                        </p:tgtEl>
                                        <p:attrNameLst>
                                          <p:attrName>fill.type</p:attrName>
                                        </p:attrNameLst>
                                      </p:cBhvr>
                                      <p:to>
                                        <p:strVal val="solid"/>
                                      </p:to>
                                    </p:set>
                                    <p:set>
                                      <p:cBhvr>
                                        <p:cTn id="14" dur="indefinite"/>
                                        <p:tgtEl>
                                          <p:spTgt spid="30"/>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mph" presetSubtype="1" nodeType="clickEffect">
                                  <p:stCondLst>
                                    <p:cond delay="0"/>
                                  </p:stCondLst>
                                  <p:childTnLst>
                                    <p:set>
                                      <p:cBhvr>
                                        <p:cTn id="18" dur="indefinite"/>
                                        <p:tgtEl>
                                          <p:spTgt spid="38"/>
                                        </p:tgtEl>
                                        <p:attrNameLst>
                                          <p:attrName>fillcolor</p:attrName>
                                        </p:attrNameLst>
                                      </p:cBhvr>
                                      <p:to>
                                        <p:clrVal>
                                          <a:schemeClr val="accent1"/>
                                        </p:clrVal>
                                      </p:to>
                                    </p:set>
                                    <p:set>
                                      <p:cBhvr>
                                        <p:cTn id="19" dur="indefinite"/>
                                        <p:tgtEl>
                                          <p:spTgt spid="38"/>
                                        </p:tgtEl>
                                        <p:attrNameLst>
                                          <p:attrName>fill.type</p:attrName>
                                        </p:attrNameLst>
                                      </p:cBhvr>
                                      <p:to>
                                        <p:strVal val="solid"/>
                                      </p:to>
                                    </p:set>
                                    <p:set>
                                      <p:cBhvr>
                                        <p:cTn id="20" dur="indefinite"/>
                                        <p:tgtEl>
                                          <p:spTgt spid="38"/>
                                        </p:tgtEl>
                                        <p:attrNameLst>
                                          <p:attrName>fill.on</p:attrName>
                                        </p:attrNameLst>
                                      </p:cBhvr>
                                      <p:to>
                                        <p:strVal val="true"/>
                                      </p:to>
                                    </p:set>
                                  </p:childTnLst>
                                </p:cTn>
                              </p:par>
                            </p:childTnLst>
                          </p:cTn>
                        </p:par>
                      </p:childTnLst>
                    </p:cTn>
                  </p:par>
                  <p:par>
                    <p:cTn id="21" fill="hold">
                      <p:stCondLst>
                        <p:cond delay="indefinite"/>
                      </p:stCondLst>
                      <p:childTnLst>
                        <p:par>
                          <p:cTn id="22" fill="hold">
                            <p:stCondLst>
                              <p:cond delay="0"/>
                            </p:stCondLst>
                            <p:childTnLst>
                              <p:par>
                                <p:cTn id="23" presetID="1" presetClass="emph" presetSubtype="1" nodeType="clickEffect">
                                  <p:stCondLst>
                                    <p:cond delay="0"/>
                                  </p:stCondLst>
                                  <p:childTnLst>
                                    <p:set>
                                      <p:cBhvr>
                                        <p:cTn id="24" dur="indefinite"/>
                                        <p:tgtEl>
                                          <p:spTgt spid="37"/>
                                        </p:tgtEl>
                                        <p:attrNameLst>
                                          <p:attrName>fillcolor</p:attrName>
                                        </p:attrNameLst>
                                      </p:cBhvr>
                                      <p:to>
                                        <p:clrVal>
                                          <a:schemeClr val="accent1"/>
                                        </p:clrVal>
                                      </p:to>
                                    </p:set>
                                    <p:set>
                                      <p:cBhvr>
                                        <p:cTn id="25" dur="indefinite"/>
                                        <p:tgtEl>
                                          <p:spTgt spid="37"/>
                                        </p:tgtEl>
                                        <p:attrNameLst>
                                          <p:attrName>fill.type</p:attrName>
                                        </p:attrNameLst>
                                      </p:cBhvr>
                                      <p:to>
                                        <p:strVal val="solid"/>
                                      </p:to>
                                    </p:set>
                                    <p:set>
                                      <p:cBhvr>
                                        <p:cTn id="26" dur="indefinite"/>
                                        <p:tgtEl>
                                          <p:spTgt spid="37"/>
                                        </p:tgtEl>
                                        <p:attrNameLst>
                                          <p:attrName>fill.on</p:attrName>
                                        </p:attrNameLst>
                                      </p:cBhvr>
                                      <p:to>
                                        <p:strVal val="true"/>
                                      </p:to>
                                    </p:set>
                                  </p:childTnLst>
                                </p:cTn>
                              </p:par>
                            </p:childTnLst>
                          </p:cTn>
                        </p:par>
                      </p:childTnLst>
                    </p:cTn>
                  </p:par>
                  <p:par>
                    <p:cTn id="27" fill="hold">
                      <p:stCondLst>
                        <p:cond delay="indefinite"/>
                      </p:stCondLst>
                      <p:childTnLst>
                        <p:par>
                          <p:cTn id="28" fill="hold">
                            <p:stCondLst>
                              <p:cond delay="0"/>
                            </p:stCondLst>
                            <p:childTnLst>
                              <p:par>
                                <p:cTn id="29" presetID="1" presetClass="emph" presetSubtype="1" nodeType="clickEffect">
                                  <p:stCondLst>
                                    <p:cond delay="0"/>
                                  </p:stCondLst>
                                  <p:childTnLst>
                                    <p:set>
                                      <p:cBhvr>
                                        <p:cTn id="30" dur="indefinite"/>
                                        <p:tgtEl>
                                          <p:spTgt spid="35"/>
                                        </p:tgtEl>
                                        <p:attrNameLst>
                                          <p:attrName>fillcolor</p:attrName>
                                        </p:attrNameLst>
                                      </p:cBhvr>
                                      <p:to>
                                        <p:clrVal>
                                          <a:schemeClr val="accent1"/>
                                        </p:clrVal>
                                      </p:to>
                                    </p:set>
                                    <p:set>
                                      <p:cBhvr>
                                        <p:cTn id="31" dur="indefinite"/>
                                        <p:tgtEl>
                                          <p:spTgt spid="35"/>
                                        </p:tgtEl>
                                        <p:attrNameLst>
                                          <p:attrName>fill.type</p:attrName>
                                        </p:attrNameLst>
                                      </p:cBhvr>
                                      <p:to>
                                        <p:strVal val="solid"/>
                                      </p:to>
                                    </p:set>
                                    <p:set>
                                      <p:cBhvr>
                                        <p:cTn id="32" dur="indefinite"/>
                                        <p:tgtEl>
                                          <p:spTgt spid="35"/>
                                        </p:tgtEl>
                                        <p:attrNameLst>
                                          <p:attrName>fill.on</p:attrName>
                                        </p:attrNameLst>
                                      </p:cBhvr>
                                      <p:to>
                                        <p:strVal val="true"/>
                                      </p:to>
                                    </p:set>
                                  </p:childTnLst>
                                </p:cTn>
                              </p:par>
                            </p:childTnLst>
                          </p:cTn>
                        </p:par>
                      </p:childTnLst>
                    </p:cTn>
                  </p:par>
                  <p:par>
                    <p:cTn id="33" fill="hold">
                      <p:stCondLst>
                        <p:cond delay="indefinite"/>
                      </p:stCondLst>
                      <p:childTnLst>
                        <p:par>
                          <p:cTn id="34" fill="hold">
                            <p:stCondLst>
                              <p:cond delay="0"/>
                            </p:stCondLst>
                            <p:childTnLst>
                              <p:par>
                                <p:cTn id="35" presetID="1" presetClass="emph" presetSubtype="1" nodeType="clickEffect">
                                  <p:stCondLst>
                                    <p:cond delay="0"/>
                                  </p:stCondLst>
                                  <p:childTnLst>
                                    <p:set>
                                      <p:cBhvr>
                                        <p:cTn id="36" dur="indefinite"/>
                                        <p:tgtEl>
                                          <p:spTgt spid="36"/>
                                        </p:tgtEl>
                                        <p:attrNameLst>
                                          <p:attrName>fillcolor</p:attrName>
                                        </p:attrNameLst>
                                      </p:cBhvr>
                                      <p:to>
                                        <p:clrVal>
                                          <a:schemeClr val="accent1"/>
                                        </p:clrVal>
                                      </p:to>
                                    </p:set>
                                    <p:set>
                                      <p:cBhvr>
                                        <p:cTn id="37" dur="indefinite"/>
                                        <p:tgtEl>
                                          <p:spTgt spid="36"/>
                                        </p:tgtEl>
                                        <p:attrNameLst>
                                          <p:attrName>fill.type</p:attrName>
                                        </p:attrNameLst>
                                      </p:cBhvr>
                                      <p:to>
                                        <p:strVal val="solid"/>
                                      </p:to>
                                    </p:set>
                                    <p:set>
                                      <p:cBhvr>
                                        <p:cTn id="38" dur="indefinite"/>
                                        <p:tgtEl>
                                          <p:spTgt spid="3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Different parts of a self-introduction</a:t>
            </a:r>
            <a:endParaRPr lang="en-ZA" sz="3600" b="1" dirty="0">
              <a:solidFill>
                <a:schemeClr val="bg1"/>
              </a:solidFill>
              <a:latin typeface="Roboto" panose="02000000000000000000" pitchFamily="2" charset="0"/>
              <a:ea typeface="Roboto" panose="02000000000000000000" pitchFamily="2" charset="0"/>
            </a:endParaRPr>
          </a:p>
        </p:txBody>
      </p:sp>
      <p:sp>
        <p:nvSpPr>
          <p:cNvPr id="9" name="Speech Bubble: Rectangle 8">
            <a:extLst>
              <a:ext uri="{FF2B5EF4-FFF2-40B4-BE49-F238E27FC236}">
                <a16:creationId xmlns:a16="http://schemas.microsoft.com/office/drawing/2014/main" id="{400A90B3-4634-6509-5D5B-2634DDDE537E}"/>
              </a:ext>
            </a:extLst>
          </p:cNvPr>
          <p:cNvSpPr/>
          <p:nvPr/>
        </p:nvSpPr>
        <p:spPr>
          <a:xfrm>
            <a:off x="1266144" y="1931438"/>
            <a:ext cx="3902660" cy="2286000"/>
          </a:xfrm>
          <a:prstGeom prst="wedgeRectCallout">
            <a:avLst/>
          </a:prstGeom>
          <a:solidFill>
            <a:srgbClr val="643C9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3200"/>
              </a:lnSpc>
            </a:pPr>
            <a:r>
              <a:rPr lang="en-US" sz="2400" b="1" dirty="0">
                <a:latin typeface="Roboto" panose="02000000000000000000" pitchFamily="2" charset="0"/>
                <a:ea typeface="Roboto" panose="02000000000000000000" pitchFamily="2" charset="0"/>
              </a:rPr>
              <a:t>We are going to look at some examples for each of the different parts. Use the examples to make statements about you.</a:t>
            </a:r>
            <a:endParaRPr lang="en-ZA" dirty="0">
              <a:latin typeface="Roboto" panose="02000000000000000000" pitchFamily="2" charset="0"/>
              <a:ea typeface="Roboto" panose="02000000000000000000" pitchFamily="2" charset="0"/>
            </a:endParaRPr>
          </a:p>
        </p:txBody>
      </p:sp>
      <p:pic>
        <p:nvPicPr>
          <p:cNvPr id="19" name="Picture 18" descr="A picture containing person, suit, wearing, jacket&#10;&#10;Description automatically generated">
            <a:extLst>
              <a:ext uri="{FF2B5EF4-FFF2-40B4-BE49-F238E27FC236}">
                <a16:creationId xmlns:a16="http://schemas.microsoft.com/office/drawing/2014/main" id="{5D4CA1FC-286F-E6AB-8D46-972D33C6E0D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22569" y="1380930"/>
            <a:ext cx="2924010" cy="5038532"/>
          </a:xfrm>
          <a:prstGeom prst="rect">
            <a:avLst/>
          </a:prstGeom>
        </p:spPr>
      </p:pic>
    </p:spTree>
    <p:extLst>
      <p:ext uri="{BB962C8B-B14F-4D97-AF65-F5344CB8AC3E}">
        <p14:creationId xmlns:p14="http://schemas.microsoft.com/office/powerpoint/2010/main" val="321014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77BE1033-907C-5E0B-C584-C59C15A4E6FE}"/>
              </a:ext>
            </a:extLst>
          </p:cNvPr>
          <p:cNvSpPr/>
          <p:nvPr/>
        </p:nvSpPr>
        <p:spPr>
          <a:xfrm>
            <a:off x="560717" y="561485"/>
            <a:ext cx="8022565" cy="676828"/>
          </a:xfrm>
          <a:prstGeom prst="rect">
            <a:avLst/>
          </a:prstGeom>
          <a:solidFill>
            <a:srgbClr val="01407D"/>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US" sz="3600" b="1" dirty="0">
                <a:solidFill>
                  <a:schemeClr val="bg1"/>
                </a:solidFill>
                <a:latin typeface="Roboto" panose="02000000000000000000" pitchFamily="2" charset="0"/>
                <a:ea typeface="Roboto" panose="02000000000000000000" pitchFamily="2" charset="0"/>
              </a:rPr>
              <a:t>Greeting, Name and Background</a:t>
            </a:r>
            <a:endParaRPr lang="en-ZA" sz="3600" b="1" dirty="0">
              <a:solidFill>
                <a:schemeClr val="bg1"/>
              </a:solidFill>
              <a:latin typeface="Roboto" panose="02000000000000000000" pitchFamily="2" charset="0"/>
              <a:ea typeface="Roboto" panose="02000000000000000000" pitchFamily="2" charset="0"/>
            </a:endParaRPr>
          </a:p>
        </p:txBody>
      </p:sp>
      <p:grpSp>
        <p:nvGrpSpPr>
          <p:cNvPr id="9" name="Group 8">
            <a:extLst>
              <a:ext uri="{FF2B5EF4-FFF2-40B4-BE49-F238E27FC236}">
                <a16:creationId xmlns:a16="http://schemas.microsoft.com/office/drawing/2014/main" id="{7EE09491-183D-9543-5DC9-A570147233C3}"/>
              </a:ext>
            </a:extLst>
          </p:cNvPr>
          <p:cNvGrpSpPr/>
          <p:nvPr/>
        </p:nvGrpSpPr>
        <p:grpSpPr>
          <a:xfrm>
            <a:off x="737921" y="1802348"/>
            <a:ext cx="7629703" cy="1015632"/>
            <a:chOff x="737921" y="1802348"/>
            <a:chExt cx="7629703" cy="1015632"/>
          </a:xfrm>
        </p:grpSpPr>
        <p:sp>
          <p:nvSpPr>
            <p:cNvPr id="4" name="Google Shape;99;p20">
              <a:extLst>
                <a:ext uri="{FF2B5EF4-FFF2-40B4-BE49-F238E27FC236}">
                  <a16:creationId xmlns:a16="http://schemas.microsoft.com/office/drawing/2014/main" id="{DD7C855D-6467-DBE6-74A6-D3B666DF166F}"/>
                </a:ext>
              </a:extLst>
            </p:cNvPr>
            <p:cNvSpPr txBox="1"/>
            <p:nvPr/>
          </p:nvSpPr>
          <p:spPr>
            <a:xfrm>
              <a:off x="737921" y="1802348"/>
              <a:ext cx="7629703" cy="101563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Roboto" panose="02000000000000000000" pitchFamily="2" charset="0"/>
                  <a:ea typeface="Roboto" panose="02000000000000000000" pitchFamily="2" charset="0"/>
                </a:rPr>
                <a:t>Hello, my name is                   , and I'm the                    at                                .</a:t>
              </a:r>
            </a:p>
            <a:p>
              <a:pPr marL="0" lvl="0" indent="0" algn="l" rtl="0">
                <a:spcBef>
                  <a:spcPts val="0"/>
                </a:spcBef>
                <a:spcAft>
                  <a:spcPts val="0"/>
                </a:spcAft>
                <a:buNone/>
              </a:pPr>
              <a:endParaRPr lang="en-US" dirty="0">
                <a:latin typeface="Roboto" panose="02000000000000000000" pitchFamily="2" charset="0"/>
                <a:ea typeface="Roboto" panose="02000000000000000000" pitchFamily="2" charset="0"/>
              </a:endParaRPr>
            </a:p>
            <a:p>
              <a:pPr marL="0" lvl="0" indent="0" algn="l" rtl="0">
                <a:spcBef>
                  <a:spcPts val="0"/>
                </a:spcBef>
                <a:spcAft>
                  <a:spcPts val="0"/>
                </a:spcAft>
                <a:buNone/>
              </a:pPr>
              <a:r>
                <a:rPr lang="en-US" dirty="0">
                  <a:latin typeface="Roboto" panose="02000000000000000000" pitchFamily="2" charset="0"/>
                  <a:ea typeface="Roboto" panose="02000000000000000000" pitchFamily="2" charset="0"/>
                </a:rPr>
                <a:t>Nice to meet you, I’m                , and I work as a            at                      .</a:t>
              </a:r>
            </a:p>
          </p:txBody>
        </p:sp>
        <p:cxnSp>
          <p:nvCxnSpPr>
            <p:cNvPr id="6" name="Straight Connector 5">
              <a:extLst>
                <a:ext uri="{FF2B5EF4-FFF2-40B4-BE49-F238E27FC236}">
                  <a16:creationId xmlns:a16="http://schemas.microsoft.com/office/drawing/2014/main" id="{EF5119F3-AE9E-C8D7-BD98-166F8845E7B0}"/>
                </a:ext>
              </a:extLst>
            </p:cNvPr>
            <p:cNvCxnSpPr>
              <a:cxnSpLocks/>
            </p:cNvCxnSpPr>
            <p:nvPr/>
          </p:nvCxnSpPr>
          <p:spPr>
            <a:xfrm>
              <a:off x="4999378" y="2102155"/>
              <a:ext cx="1009291"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DB7E15C-5BB5-3001-A47F-22404C9400B0}"/>
                </a:ext>
              </a:extLst>
            </p:cNvPr>
            <p:cNvCxnSpPr>
              <a:cxnSpLocks/>
            </p:cNvCxnSpPr>
            <p:nvPr/>
          </p:nvCxnSpPr>
          <p:spPr>
            <a:xfrm>
              <a:off x="2670242" y="2102155"/>
              <a:ext cx="1009291"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5453664-19FF-9D63-F3FC-48CF83D9A211}"/>
                </a:ext>
              </a:extLst>
            </p:cNvPr>
            <p:cNvCxnSpPr>
              <a:cxnSpLocks/>
            </p:cNvCxnSpPr>
            <p:nvPr/>
          </p:nvCxnSpPr>
          <p:spPr>
            <a:xfrm>
              <a:off x="6340419" y="2102155"/>
              <a:ext cx="1699405"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CC8A82-C973-730B-B453-9F7FA515EE75}"/>
                </a:ext>
              </a:extLst>
            </p:cNvPr>
            <p:cNvCxnSpPr>
              <a:cxnSpLocks/>
            </p:cNvCxnSpPr>
            <p:nvPr/>
          </p:nvCxnSpPr>
          <p:spPr>
            <a:xfrm>
              <a:off x="3055551" y="2651370"/>
              <a:ext cx="725698"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681136D-F3B8-6E0B-53ED-F20C028A1299}"/>
                </a:ext>
              </a:extLst>
            </p:cNvPr>
            <p:cNvCxnSpPr>
              <a:cxnSpLocks/>
            </p:cNvCxnSpPr>
            <p:nvPr/>
          </p:nvCxnSpPr>
          <p:spPr>
            <a:xfrm>
              <a:off x="5554338" y="2651370"/>
              <a:ext cx="570417"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4BE9F3-D13D-1D20-80D5-D2EA78B2D630}"/>
                </a:ext>
              </a:extLst>
            </p:cNvPr>
            <p:cNvCxnSpPr>
              <a:cxnSpLocks/>
            </p:cNvCxnSpPr>
            <p:nvPr/>
          </p:nvCxnSpPr>
          <p:spPr>
            <a:xfrm>
              <a:off x="6449055" y="2651370"/>
              <a:ext cx="1124938"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grpSp>
      <p:sp>
        <p:nvSpPr>
          <p:cNvPr id="37" name="Rectangle 36">
            <a:extLst>
              <a:ext uri="{FF2B5EF4-FFF2-40B4-BE49-F238E27FC236}">
                <a16:creationId xmlns:a16="http://schemas.microsoft.com/office/drawing/2014/main" id="{175A58EE-5C03-5F17-BA7F-9C7237FD5424}"/>
              </a:ext>
            </a:extLst>
          </p:cNvPr>
          <p:cNvSpPr/>
          <p:nvPr/>
        </p:nvSpPr>
        <p:spPr>
          <a:xfrm>
            <a:off x="776377" y="1464582"/>
            <a:ext cx="3004872" cy="329711"/>
          </a:xfrm>
          <a:prstGeom prst="rect">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b="1" dirty="0">
                <a:solidFill>
                  <a:schemeClr val="bg1"/>
                </a:solidFill>
                <a:latin typeface="Roboto" panose="02000000000000000000" pitchFamily="2" charset="0"/>
                <a:ea typeface="Roboto" panose="02000000000000000000" pitchFamily="2" charset="0"/>
              </a:rPr>
              <a:t>Name, Title and Company</a:t>
            </a:r>
            <a:r>
              <a:rPr lang="en-GB" dirty="0">
                <a:solidFill>
                  <a:schemeClr val="bg1"/>
                </a:solidFill>
                <a:latin typeface="Roboto" panose="02000000000000000000" pitchFamily="2" charset="0"/>
                <a:ea typeface="Roboto" panose="02000000000000000000" pitchFamily="2" charset="0"/>
              </a:rPr>
              <a:t>:</a:t>
            </a:r>
            <a:endParaRPr lang="en-ZA" dirty="0"/>
          </a:p>
        </p:txBody>
      </p:sp>
      <p:sp>
        <p:nvSpPr>
          <p:cNvPr id="38" name="Rectangle 37">
            <a:extLst>
              <a:ext uri="{FF2B5EF4-FFF2-40B4-BE49-F238E27FC236}">
                <a16:creationId xmlns:a16="http://schemas.microsoft.com/office/drawing/2014/main" id="{9F79485A-DF4B-5F28-396F-5172DAC68CE8}"/>
              </a:ext>
            </a:extLst>
          </p:cNvPr>
          <p:cNvSpPr/>
          <p:nvPr/>
        </p:nvSpPr>
        <p:spPr>
          <a:xfrm>
            <a:off x="776377" y="3015070"/>
            <a:ext cx="1544130" cy="329711"/>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b="1" dirty="0">
                <a:solidFill>
                  <a:schemeClr val="bg1"/>
                </a:solidFill>
                <a:latin typeface="Roboto" panose="02000000000000000000" pitchFamily="2" charset="0"/>
                <a:ea typeface="Roboto" panose="02000000000000000000" pitchFamily="2" charset="0"/>
              </a:rPr>
              <a:t>Background</a:t>
            </a:r>
            <a:r>
              <a:rPr lang="en-GB" dirty="0">
                <a:solidFill>
                  <a:schemeClr val="bg1"/>
                </a:solidFill>
                <a:latin typeface="Roboto" panose="02000000000000000000" pitchFamily="2" charset="0"/>
                <a:ea typeface="Roboto" panose="02000000000000000000" pitchFamily="2" charset="0"/>
              </a:rPr>
              <a:t>:</a:t>
            </a:r>
            <a:endParaRPr lang="en-ZA" dirty="0"/>
          </a:p>
        </p:txBody>
      </p:sp>
      <p:grpSp>
        <p:nvGrpSpPr>
          <p:cNvPr id="16" name="Group 15">
            <a:extLst>
              <a:ext uri="{FF2B5EF4-FFF2-40B4-BE49-F238E27FC236}">
                <a16:creationId xmlns:a16="http://schemas.microsoft.com/office/drawing/2014/main" id="{38F3116A-9F7C-161B-A8EF-7C19911538C7}"/>
              </a:ext>
            </a:extLst>
          </p:cNvPr>
          <p:cNvGrpSpPr/>
          <p:nvPr/>
        </p:nvGrpSpPr>
        <p:grpSpPr>
          <a:xfrm>
            <a:off x="737921" y="3434522"/>
            <a:ext cx="7629703" cy="1787639"/>
            <a:chOff x="737921" y="3434522"/>
            <a:chExt cx="7629703" cy="1787639"/>
          </a:xfrm>
        </p:grpSpPr>
        <p:sp>
          <p:nvSpPr>
            <p:cNvPr id="41" name="Google Shape;99;p20">
              <a:extLst>
                <a:ext uri="{FF2B5EF4-FFF2-40B4-BE49-F238E27FC236}">
                  <a16:creationId xmlns:a16="http://schemas.microsoft.com/office/drawing/2014/main" id="{3D0865FD-8651-A5E2-AEB5-CC91CFF5B8BF}"/>
                </a:ext>
              </a:extLst>
            </p:cNvPr>
            <p:cNvSpPr txBox="1"/>
            <p:nvPr/>
          </p:nvSpPr>
          <p:spPr>
            <a:xfrm>
              <a:off x="737921" y="3434522"/>
              <a:ext cx="7629703" cy="1787639"/>
            </a:xfrm>
            <a:prstGeom prst="rect">
              <a:avLst/>
            </a:prstGeom>
            <a:noFill/>
            <a:ln>
              <a:noFill/>
            </a:ln>
          </p:spPr>
          <p:txBody>
            <a:bodyPr spcFirstLastPara="1" wrap="square" lIns="91425" tIns="91425" rIns="91425" bIns="91425" anchor="t" anchorCtr="0">
              <a:spAutoFit/>
            </a:bodyPr>
            <a:lstStyle/>
            <a:p>
              <a:pPr marL="0" lvl="0" indent="0" algn="l" rtl="0">
                <a:lnSpc>
                  <a:spcPts val="2500"/>
                </a:lnSpc>
                <a:spcBef>
                  <a:spcPts val="0"/>
                </a:spcBef>
                <a:spcAft>
                  <a:spcPts val="0"/>
                </a:spcAft>
                <a:buNone/>
              </a:pPr>
              <a:r>
                <a:rPr lang="en-US" dirty="0">
                  <a:latin typeface="Roboto" panose="02000000000000000000" pitchFamily="2" charset="0"/>
                  <a:ea typeface="Roboto" panose="02000000000000000000" pitchFamily="2" charset="0"/>
                </a:rPr>
                <a:t>I have a background in                    and                    , and I've worked in the          </a:t>
              </a:r>
              <a:br>
                <a:rPr lang="en-US" dirty="0">
                  <a:latin typeface="Roboto" panose="02000000000000000000" pitchFamily="2" charset="0"/>
                  <a:ea typeface="Roboto" panose="02000000000000000000" pitchFamily="2" charset="0"/>
                </a:rPr>
              </a:br>
              <a:r>
                <a:rPr lang="en-US" dirty="0">
                  <a:latin typeface="Roboto" panose="02000000000000000000" pitchFamily="2" charset="0"/>
                  <a:ea typeface="Roboto" panose="02000000000000000000" pitchFamily="2" charset="0"/>
                </a:rPr>
                <a:t>                    industry for                     years.</a:t>
              </a:r>
            </a:p>
            <a:p>
              <a:pPr marL="0" lvl="0" indent="0" algn="l" rtl="0">
                <a:lnSpc>
                  <a:spcPts val="2500"/>
                </a:lnSpc>
                <a:spcBef>
                  <a:spcPts val="0"/>
                </a:spcBef>
                <a:spcAft>
                  <a:spcPts val="0"/>
                </a:spcAft>
                <a:buNone/>
              </a:pPr>
              <a:endParaRPr lang="en-US" dirty="0">
                <a:latin typeface="Roboto" panose="02000000000000000000" pitchFamily="2" charset="0"/>
                <a:ea typeface="Roboto" panose="02000000000000000000" pitchFamily="2" charset="0"/>
              </a:endParaRPr>
            </a:p>
            <a:p>
              <a:pPr marL="0" lvl="0" indent="0" algn="l" rtl="0">
                <a:lnSpc>
                  <a:spcPts val="2500"/>
                </a:lnSpc>
                <a:spcBef>
                  <a:spcPts val="0"/>
                </a:spcBef>
                <a:spcAft>
                  <a:spcPts val="0"/>
                </a:spcAft>
                <a:buNone/>
              </a:pPr>
              <a:r>
                <a:rPr lang="en-US" dirty="0">
                  <a:latin typeface="Roboto" panose="02000000000000000000" pitchFamily="2" charset="0"/>
                  <a:ea typeface="Roboto" panose="02000000000000000000" pitchFamily="2" charset="0"/>
                </a:rPr>
                <a:t>I graduated from                     with a degree in                    , and I've been working in the field of                      ever since.</a:t>
              </a:r>
            </a:p>
          </p:txBody>
        </p:sp>
        <p:cxnSp>
          <p:nvCxnSpPr>
            <p:cNvPr id="17" name="Straight Connector 16">
              <a:extLst>
                <a:ext uri="{FF2B5EF4-FFF2-40B4-BE49-F238E27FC236}">
                  <a16:creationId xmlns:a16="http://schemas.microsoft.com/office/drawing/2014/main" id="{9D622C38-7A25-FA29-AAB4-75966D940B80}"/>
                </a:ext>
              </a:extLst>
            </p:cNvPr>
            <p:cNvCxnSpPr>
              <a:cxnSpLocks/>
            </p:cNvCxnSpPr>
            <p:nvPr/>
          </p:nvCxnSpPr>
          <p:spPr>
            <a:xfrm>
              <a:off x="3174900" y="3755959"/>
              <a:ext cx="1009291"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71FB879-058B-BB1B-20E6-4E39229F68D0}"/>
                </a:ext>
              </a:extLst>
            </p:cNvPr>
            <p:cNvCxnSpPr>
              <a:cxnSpLocks/>
            </p:cNvCxnSpPr>
            <p:nvPr/>
          </p:nvCxnSpPr>
          <p:spPr>
            <a:xfrm>
              <a:off x="4688833" y="3755959"/>
              <a:ext cx="1071114"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CB97B53-A07B-67E8-2BAC-C6B21F695E01}"/>
                </a:ext>
              </a:extLst>
            </p:cNvPr>
            <p:cNvCxnSpPr>
              <a:cxnSpLocks/>
            </p:cNvCxnSpPr>
            <p:nvPr/>
          </p:nvCxnSpPr>
          <p:spPr>
            <a:xfrm>
              <a:off x="864084" y="4061362"/>
              <a:ext cx="1009291"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253A77D-420E-BD63-0A07-67C3C966C3E7}"/>
                </a:ext>
              </a:extLst>
            </p:cNvPr>
            <p:cNvCxnSpPr>
              <a:cxnSpLocks/>
            </p:cNvCxnSpPr>
            <p:nvPr/>
          </p:nvCxnSpPr>
          <p:spPr>
            <a:xfrm>
              <a:off x="3174887" y="4061362"/>
              <a:ext cx="1059252"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D307101-8B90-6E96-F1DA-B674F50AF091}"/>
                </a:ext>
              </a:extLst>
            </p:cNvPr>
            <p:cNvCxnSpPr>
              <a:cxnSpLocks/>
            </p:cNvCxnSpPr>
            <p:nvPr/>
          </p:nvCxnSpPr>
          <p:spPr>
            <a:xfrm>
              <a:off x="2590812" y="4705464"/>
              <a:ext cx="1066797"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15B5250-807C-3030-A023-0DCBBDD0615C}"/>
                </a:ext>
              </a:extLst>
            </p:cNvPr>
            <p:cNvCxnSpPr>
              <a:cxnSpLocks/>
            </p:cNvCxnSpPr>
            <p:nvPr/>
          </p:nvCxnSpPr>
          <p:spPr>
            <a:xfrm>
              <a:off x="5486393" y="4714090"/>
              <a:ext cx="937422"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4DB5FAF-D984-414C-A353-AA75D0CA5F72}"/>
                </a:ext>
              </a:extLst>
            </p:cNvPr>
            <p:cNvCxnSpPr>
              <a:cxnSpLocks/>
            </p:cNvCxnSpPr>
            <p:nvPr/>
          </p:nvCxnSpPr>
          <p:spPr>
            <a:xfrm>
              <a:off x="3096884" y="5013132"/>
              <a:ext cx="1066797" cy="0"/>
            </a:xfrm>
            <a:prstGeom prst="line">
              <a:avLst/>
            </a:prstGeom>
            <a:ln w="19050">
              <a:solidFill>
                <a:srgbClr val="23232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89809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Lst>
  </p:timing>
</p:sld>
</file>

<file path=ppt/theme/theme1.xml><?xml version="1.0" encoding="utf-8"?>
<a:theme xmlns:a="http://schemas.openxmlformats.org/drawingml/2006/main" name="Slide Layouts">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Bold"/>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3B1C08F5-5315-487F-9B55-50747BA125B9}" vid="{591DCDC8-B5CB-40D9-895D-BF0BE3276CC9}"/>
    </a:ext>
  </a:extLst>
</a:theme>
</file>

<file path=ppt/theme/theme2.xml><?xml version="1.0" encoding="utf-8"?>
<a:theme xmlns:a="http://schemas.openxmlformats.org/drawingml/2006/main" name="Disclaimers/Guidan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B1C08F5-5315-487F-9B55-50747BA125B9}" vid="{CC6DB3A1-B424-437D-9AB2-DB05A7DEA75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8612</TotalTime>
  <Words>1608</Words>
  <Application>Microsoft Office PowerPoint</Application>
  <PresentationFormat>On-screen Show (4:3)</PresentationFormat>
  <Paragraphs>150</Paragraphs>
  <Slides>17</Slides>
  <Notes>0</Notes>
  <HiddenSlides>1</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Twinkl</vt:lpstr>
      <vt:lpstr>Roboto</vt:lpstr>
      <vt:lpstr>Calibri</vt:lpstr>
      <vt:lpstr>Arial</vt:lpstr>
      <vt:lpstr>Slide Layouts</vt:lpstr>
      <vt:lpstr>Disclaimers/Guidance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Mercia Venter</dc:creator>
  <cp:lastModifiedBy>Mercia Venter</cp:lastModifiedBy>
  <cp:revision>160</cp:revision>
  <dcterms:created xsi:type="dcterms:W3CDTF">2023-03-29T07:01:54Z</dcterms:created>
  <dcterms:modified xsi:type="dcterms:W3CDTF">2023-04-18T13:35:27Z</dcterms:modified>
</cp:coreProperties>
</file>